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B89DE-2C57-493F-AE1A-9AE1E48151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CA330B-E73E-4FEB-908D-E29CEB8021FA}">
      <dgm:prSet/>
      <dgm:spPr/>
      <dgm:t>
        <a:bodyPr/>
        <a:lstStyle/>
        <a:p>
          <a:r>
            <a:rPr lang="hr-HR" dirty="0" err="1"/>
            <a:t>Die</a:t>
          </a:r>
          <a:r>
            <a:rPr lang="hr-HR" dirty="0"/>
            <a:t> </a:t>
          </a:r>
          <a:r>
            <a:rPr lang="hr-HR" dirty="0" err="1"/>
            <a:t>Schweiz</a:t>
          </a:r>
          <a:r>
            <a:rPr lang="hr-HR" dirty="0"/>
            <a:t> </a:t>
          </a:r>
          <a:r>
            <a:rPr lang="hr-HR" dirty="0" err="1"/>
            <a:t>hat</a:t>
          </a:r>
          <a:r>
            <a:rPr lang="hr-HR" dirty="0"/>
            <a:t> </a:t>
          </a:r>
          <a:r>
            <a:rPr lang="hr-HR" dirty="0" err="1"/>
            <a:t>viele</a:t>
          </a:r>
          <a:r>
            <a:rPr lang="hr-HR" dirty="0"/>
            <a:t> </a:t>
          </a:r>
          <a:r>
            <a:rPr lang="hr-HR" dirty="0" err="1"/>
            <a:t>Berge</a:t>
          </a:r>
          <a:r>
            <a:rPr lang="hr-HR" dirty="0"/>
            <a:t> </a:t>
          </a:r>
          <a:r>
            <a:rPr lang="hr-HR" dirty="0" err="1"/>
            <a:t>und</a:t>
          </a:r>
          <a:r>
            <a:rPr lang="hr-HR" dirty="0"/>
            <a:t> </a:t>
          </a:r>
          <a:r>
            <a:rPr lang="hr-HR" dirty="0" err="1"/>
            <a:t>viele</a:t>
          </a:r>
          <a:r>
            <a:rPr lang="hr-HR" dirty="0"/>
            <a:t> </a:t>
          </a:r>
          <a:r>
            <a:rPr lang="hr-HR" dirty="0" err="1"/>
            <a:t>Seen</a:t>
          </a:r>
          <a:endParaRPr lang="en-US" dirty="0"/>
        </a:p>
      </dgm:t>
    </dgm:pt>
    <dgm:pt modelId="{FC8D0AA5-7BB0-4B61-BEE5-1474D96758CE}" type="parTrans" cxnId="{21D625D0-9B74-4585-B50F-D6303B7C09AA}">
      <dgm:prSet/>
      <dgm:spPr/>
      <dgm:t>
        <a:bodyPr/>
        <a:lstStyle/>
        <a:p>
          <a:endParaRPr lang="en-US"/>
        </a:p>
      </dgm:t>
    </dgm:pt>
    <dgm:pt modelId="{4E51440E-4A22-4F14-8E20-28E2D7BBF069}" type="sibTrans" cxnId="{21D625D0-9B74-4585-B50F-D6303B7C09AA}">
      <dgm:prSet/>
      <dgm:spPr/>
      <dgm:t>
        <a:bodyPr/>
        <a:lstStyle/>
        <a:p>
          <a:endParaRPr lang="en-US"/>
        </a:p>
      </dgm:t>
    </dgm:pt>
    <dgm:pt modelId="{8C958747-D8F6-4214-A806-B03556FD8E44}">
      <dgm:prSet/>
      <dgm:spPr/>
      <dgm:t>
        <a:bodyPr/>
        <a:lstStyle/>
        <a:p>
          <a:r>
            <a:rPr lang="de-DE" dirty="0"/>
            <a:t>Die beiden bekanntesten Lebensmittel der Schweiz sind Schokolade und K</a:t>
          </a:r>
          <a:r>
            <a:rPr lang="hr-HR" dirty="0"/>
            <a:t>ä</a:t>
          </a:r>
          <a:r>
            <a:rPr lang="de-DE" dirty="0"/>
            <a:t>se</a:t>
          </a:r>
          <a:r>
            <a:rPr lang="hr-HR" dirty="0"/>
            <a:t>. </a:t>
          </a:r>
          <a:r>
            <a:rPr lang="hr-HR" dirty="0" err="1"/>
            <a:t>Die</a:t>
          </a:r>
          <a:r>
            <a:rPr lang="hr-HR" dirty="0"/>
            <a:t> </a:t>
          </a:r>
          <a:r>
            <a:rPr lang="hr-HR" dirty="0" err="1"/>
            <a:t>Käse</a:t>
          </a:r>
          <a:r>
            <a:rPr lang="hr-HR" dirty="0"/>
            <a:t> mit </a:t>
          </a:r>
          <a:r>
            <a:rPr lang="hr-HR" dirty="0" err="1"/>
            <a:t>Löchern,Milka</a:t>
          </a:r>
          <a:r>
            <a:rPr lang="hr-HR" dirty="0"/>
            <a:t> </a:t>
          </a:r>
          <a:r>
            <a:rPr lang="hr-HR" dirty="0" err="1"/>
            <a:t>und</a:t>
          </a:r>
          <a:r>
            <a:rPr lang="hr-HR" dirty="0"/>
            <a:t> </a:t>
          </a:r>
          <a:r>
            <a:rPr lang="hr-HR" dirty="0" err="1"/>
            <a:t>Toblerone</a:t>
          </a:r>
          <a:r>
            <a:rPr lang="hr-HR" dirty="0"/>
            <a:t> (</a:t>
          </a:r>
          <a:r>
            <a:rPr lang="hr-HR" dirty="0" err="1"/>
            <a:t>der</a:t>
          </a:r>
          <a:r>
            <a:rPr lang="hr-HR" dirty="0"/>
            <a:t> </a:t>
          </a:r>
          <a:r>
            <a:rPr lang="hr-HR" dirty="0" err="1"/>
            <a:t>Schokolade</a:t>
          </a:r>
          <a:r>
            <a:rPr lang="hr-HR" dirty="0"/>
            <a:t>)</a:t>
          </a:r>
          <a:endParaRPr lang="en-US" dirty="0"/>
        </a:p>
      </dgm:t>
    </dgm:pt>
    <dgm:pt modelId="{E07DA0E7-2C76-4D07-9F6F-EEB2A526BA61}" type="parTrans" cxnId="{FBF1AD7C-6A5D-4450-BBEC-B89434783F5D}">
      <dgm:prSet/>
      <dgm:spPr/>
      <dgm:t>
        <a:bodyPr/>
        <a:lstStyle/>
        <a:p>
          <a:endParaRPr lang="en-US"/>
        </a:p>
      </dgm:t>
    </dgm:pt>
    <dgm:pt modelId="{8A1B952A-4110-4B01-8D1B-A29E99CC1EFE}" type="sibTrans" cxnId="{FBF1AD7C-6A5D-4450-BBEC-B89434783F5D}">
      <dgm:prSet/>
      <dgm:spPr/>
      <dgm:t>
        <a:bodyPr/>
        <a:lstStyle/>
        <a:p>
          <a:endParaRPr lang="en-US"/>
        </a:p>
      </dgm:t>
    </dgm:pt>
    <dgm:pt modelId="{913722A0-94C5-478D-9BD0-727A413AF8D5}" type="pres">
      <dgm:prSet presAssocID="{B6FB89DE-2C57-493F-AE1A-9AE1E48151CC}" presName="linear" presStyleCnt="0">
        <dgm:presLayoutVars>
          <dgm:animLvl val="lvl"/>
          <dgm:resizeHandles val="exact"/>
        </dgm:presLayoutVars>
      </dgm:prSet>
      <dgm:spPr/>
    </dgm:pt>
    <dgm:pt modelId="{AC884BE3-5E86-49B7-A015-E8E4797F8F58}" type="pres">
      <dgm:prSet presAssocID="{06CA330B-E73E-4FEB-908D-E29CEB8021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4A582C-5E70-43AF-B9FE-34747EF047B0}" type="pres">
      <dgm:prSet presAssocID="{4E51440E-4A22-4F14-8E20-28E2D7BBF069}" presName="spacer" presStyleCnt="0"/>
      <dgm:spPr/>
    </dgm:pt>
    <dgm:pt modelId="{B70A2DE2-13DE-4F5C-A426-0FB26BBBE93E}" type="pres">
      <dgm:prSet presAssocID="{8C958747-D8F6-4214-A806-B03556FD8E4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3E8FF49-566C-489B-BA9E-AA5936499511}" type="presOf" srcId="{B6FB89DE-2C57-493F-AE1A-9AE1E48151CC}" destId="{913722A0-94C5-478D-9BD0-727A413AF8D5}" srcOrd="0" destOrd="0" presId="urn:microsoft.com/office/officeart/2005/8/layout/vList2"/>
    <dgm:cxn modelId="{FBF1AD7C-6A5D-4450-BBEC-B89434783F5D}" srcId="{B6FB89DE-2C57-493F-AE1A-9AE1E48151CC}" destId="{8C958747-D8F6-4214-A806-B03556FD8E44}" srcOrd="1" destOrd="0" parTransId="{E07DA0E7-2C76-4D07-9F6F-EEB2A526BA61}" sibTransId="{8A1B952A-4110-4B01-8D1B-A29E99CC1EFE}"/>
    <dgm:cxn modelId="{A7683DBA-D0EE-4287-8121-F2BE70AE652C}" type="presOf" srcId="{06CA330B-E73E-4FEB-908D-E29CEB8021FA}" destId="{AC884BE3-5E86-49B7-A015-E8E4797F8F58}" srcOrd="0" destOrd="0" presId="urn:microsoft.com/office/officeart/2005/8/layout/vList2"/>
    <dgm:cxn modelId="{21D625D0-9B74-4585-B50F-D6303B7C09AA}" srcId="{B6FB89DE-2C57-493F-AE1A-9AE1E48151CC}" destId="{06CA330B-E73E-4FEB-908D-E29CEB8021FA}" srcOrd="0" destOrd="0" parTransId="{FC8D0AA5-7BB0-4B61-BEE5-1474D96758CE}" sibTransId="{4E51440E-4A22-4F14-8E20-28E2D7BBF069}"/>
    <dgm:cxn modelId="{145A02EE-6B84-4E42-A695-94A5624977AD}" type="presOf" srcId="{8C958747-D8F6-4214-A806-B03556FD8E44}" destId="{B70A2DE2-13DE-4F5C-A426-0FB26BBBE93E}" srcOrd="0" destOrd="0" presId="urn:microsoft.com/office/officeart/2005/8/layout/vList2"/>
    <dgm:cxn modelId="{5284C18B-8498-47DD-A30A-509E411AAA74}" type="presParOf" srcId="{913722A0-94C5-478D-9BD0-727A413AF8D5}" destId="{AC884BE3-5E86-49B7-A015-E8E4797F8F58}" srcOrd="0" destOrd="0" presId="urn:microsoft.com/office/officeart/2005/8/layout/vList2"/>
    <dgm:cxn modelId="{96B6B5E2-0529-45DF-B430-78D16AD70C97}" type="presParOf" srcId="{913722A0-94C5-478D-9BD0-727A413AF8D5}" destId="{8C4A582C-5E70-43AF-B9FE-34747EF047B0}" srcOrd="1" destOrd="0" presId="urn:microsoft.com/office/officeart/2005/8/layout/vList2"/>
    <dgm:cxn modelId="{FD9E5675-8B34-4A83-9B08-62D97DB15629}" type="presParOf" srcId="{913722A0-94C5-478D-9BD0-727A413AF8D5}" destId="{B70A2DE2-13DE-4F5C-A426-0FB26BBBE9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84BE3-5E86-49B7-A015-E8E4797F8F58}">
      <dsp:nvSpPr>
        <dsp:cNvPr id="0" name=""/>
        <dsp:cNvSpPr/>
      </dsp:nvSpPr>
      <dsp:spPr>
        <a:xfrm>
          <a:off x="0" y="10122"/>
          <a:ext cx="6263640" cy="26975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 err="1"/>
            <a:t>Die</a:t>
          </a:r>
          <a:r>
            <a:rPr lang="hr-HR" sz="3100" kern="1200" dirty="0"/>
            <a:t> </a:t>
          </a:r>
          <a:r>
            <a:rPr lang="hr-HR" sz="3100" kern="1200" dirty="0" err="1"/>
            <a:t>Schweiz</a:t>
          </a:r>
          <a:r>
            <a:rPr lang="hr-HR" sz="3100" kern="1200" dirty="0"/>
            <a:t> </a:t>
          </a:r>
          <a:r>
            <a:rPr lang="hr-HR" sz="3100" kern="1200" dirty="0" err="1"/>
            <a:t>hat</a:t>
          </a:r>
          <a:r>
            <a:rPr lang="hr-HR" sz="3100" kern="1200" dirty="0"/>
            <a:t> </a:t>
          </a:r>
          <a:r>
            <a:rPr lang="hr-HR" sz="3100" kern="1200" dirty="0" err="1"/>
            <a:t>viele</a:t>
          </a:r>
          <a:r>
            <a:rPr lang="hr-HR" sz="3100" kern="1200" dirty="0"/>
            <a:t> </a:t>
          </a:r>
          <a:r>
            <a:rPr lang="hr-HR" sz="3100" kern="1200" dirty="0" err="1"/>
            <a:t>Berge</a:t>
          </a:r>
          <a:r>
            <a:rPr lang="hr-HR" sz="3100" kern="1200" dirty="0"/>
            <a:t> </a:t>
          </a:r>
          <a:r>
            <a:rPr lang="hr-HR" sz="3100" kern="1200" dirty="0" err="1"/>
            <a:t>und</a:t>
          </a:r>
          <a:r>
            <a:rPr lang="hr-HR" sz="3100" kern="1200" dirty="0"/>
            <a:t> </a:t>
          </a:r>
          <a:r>
            <a:rPr lang="hr-HR" sz="3100" kern="1200" dirty="0" err="1"/>
            <a:t>viele</a:t>
          </a:r>
          <a:r>
            <a:rPr lang="hr-HR" sz="3100" kern="1200" dirty="0"/>
            <a:t> </a:t>
          </a:r>
          <a:r>
            <a:rPr lang="hr-HR" sz="3100" kern="1200" dirty="0" err="1"/>
            <a:t>Seen</a:t>
          </a:r>
          <a:endParaRPr lang="en-US" sz="3100" kern="1200" dirty="0"/>
        </a:p>
      </dsp:txBody>
      <dsp:txXfrm>
        <a:off x="131685" y="141807"/>
        <a:ext cx="6000270" cy="2434211"/>
      </dsp:txXfrm>
    </dsp:sp>
    <dsp:sp modelId="{B70A2DE2-13DE-4F5C-A426-0FB26BBBE93E}">
      <dsp:nvSpPr>
        <dsp:cNvPr id="0" name=""/>
        <dsp:cNvSpPr/>
      </dsp:nvSpPr>
      <dsp:spPr>
        <a:xfrm>
          <a:off x="0" y="2796983"/>
          <a:ext cx="6263640" cy="26975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Die beiden bekanntesten Lebensmittel der Schweiz sind Schokolade und K</a:t>
          </a:r>
          <a:r>
            <a:rPr lang="hr-HR" sz="3100" kern="1200" dirty="0"/>
            <a:t>ä</a:t>
          </a:r>
          <a:r>
            <a:rPr lang="de-DE" sz="3100" kern="1200" dirty="0"/>
            <a:t>se</a:t>
          </a:r>
          <a:r>
            <a:rPr lang="hr-HR" sz="3100" kern="1200" dirty="0"/>
            <a:t>. </a:t>
          </a:r>
          <a:r>
            <a:rPr lang="hr-HR" sz="3100" kern="1200" dirty="0" err="1"/>
            <a:t>Die</a:t>
          </a:r>
          <a:r>
            <a:rPr lang="hr-HR" sz="3100" kern="1200" dirty="0"/>
            <a:t> </a:t>
          </a:r>
          <a:r>
            <a:rPr lang="hr-HR" sz="3100" kern="1200" dirty="0" err="1"/>
            <a:t>Käse</a:t>
          </a:r>
          <a:r>
            <a:rPr lang="hr-HR" sz="3100" kern="1200" dirty="0"/>
            <a:t> mit </a:t>
          </a:r>
          <a:r>
            <a:rPr lang="hr-HR" sz="3100" kern="1200" dirty="0" err="1"/>
            <a:t>Löchern,Milka</a:t>
          </a:r>
          <a:r>
            <a:rPr lang="hr-HR" sz="3100" kern="1200" dirty="0"/>
            <a:t> </a:t>
          </a:r>
          <a:r>
            <a:rPr lang="hr-HR" sz="3100" kern="1200" dirty="0" err="1"/>
            <a:t>und</a:t>
          </a:r>
          <a:r>
            <a:rPr lang="hr-HR" sz="3100" kern="1200" dirty="0"/>
            <a:t> </a:t>
          </a:r>
          <a:r>
            <a:rPr lang="hr-HR" sz="3100" kern="1200" dirty="0" err="1"/>
            <a:t>Toblerone</a:t>
          </a:r>
          <a:r>
            <a:rPr lang="hr-HR" sz="3100" kern="1200" dirty="0"/>
            <a:t> (</a:t>
          </a:r>
          <a:r>
            <a:rPr lang="hr-HR" sz="3100" kern="1200" dirty="0" err="1"/>
            <a:t>der</a:t>
          </a:r>
          <a:r>
            <a:rPr lang="hr-HR" sz="3100" kern="1200" dirty="0"/>
            <a:t> </a:t>
          </a:r>
          <a:r>
            <a:rPr lang="hr-HR" sz="3100" kern="1200" dirty="0" err="1"/>
            <a:t>Schokolade</a:t>
          </a:r>
          <a:r>
            <a:rPr lang="hr-HR" sz="3100" kern="1200" dirty="0"/>
            <a:t>)</a:t>
          </a:r>
          <a:endParaRPr lang="en-US" sz="3100" kern="1200" dirty="0"/>
        </a:p>
      </dsp:txBody>
      <dsp:txXfrm>
        <a:off x="131685" y="2928668"/>
        <a:ext cx="6000270" cy="2434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48E87A-79C0-4CC2-BF3C-7B01324FC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BA11704-9C30-4621-B33A-92CA52492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4555A0-EA2C-419B-89A5-632F5259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4EFBD2-9689-467F-82BA-128DF28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C55B60-F794-4BD7-92B4-271175CE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04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789D8-826F-4E9C-9B80-895E18A4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FCE5D7-8559-4A53-9C94-1E8AA30B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5B5203-19D7-468C-912F-CBAA5623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C0F62C-3363-4B6B-8DDA-28812DB5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3FE975-D3B9-4623-82A1-C9F1B5F8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8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E7240D4-A587-4C41-ADFF-0F6932F24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FCDB7E6-C5C6-40D7-A57E-648BB7F9D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7B98D5-AF66-4E1B-B482-78BBD73E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8F7FC0-15D2-4A98-88A5-1693C521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E7395C-B5C5-4557-80D9-F6F0F6E8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56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F2E73A-4190-4588-8D39-A1C56D1F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E6E050-0A57-4044-8AEA-CEADFD71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BAAF84-F0C2-4168-89B1-615652F0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7F66F9-459A-4D49-9194-8D0820A9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33700-C928-48D0-9FCB-C25B6CEF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73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214BC2-B9AF-469B-9D53-94EBB7F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669E2B9-E720-4469-89DE-35D33A9B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7086E7-22FA-422A-AD18-26D5D805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C55F02-6572-4C7B-A1B9-7BD4098F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0A086B-5384-4764-B8CE-427DA9C2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CB67E-69DF-4B46-8609-A5DB18E8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796142-AAC2-4F17-910D-3CB415107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101E4DE-38A1-4F50-BE5B-FF570426D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42F5A5-BE84-4916-956D-FD1D0951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846084-2382-4B29-A6A0-FA3999CF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CDD471-A92D-4547-8BCB-290BAE4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79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E55F9-BF62-48E0-838B-414BEAB6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1006A6-5A00-4BEC-9861-B04AEFC5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810D0E-C260-46EF-B566-F78B1FE88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4026393-2C5A-43CA-84E0-373D06D0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BC8ECD7-49BF-475B-AF3D-275403027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6A644EB-B435-49ED-B409-43E81E829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99F3F4A-1FA9-4F5F-B3C5-786C7D03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13D48B-63EC-45F0-BD13-84740B5F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49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B22349-8DB8-443D-BC8F-9885F49C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B6AFF9-D8E6-4E51-8352-D1BF2CBB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83BA1CF-6F55-4B90-9348-A9323548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5556DF5-45C9-4CAF-BECE-C34674DE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77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4BEF2C1-8204-48BD-8FAB-944A0CD0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D49EC80-1E0E-470D-8703-818D741D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6323315-5030-4BB8-8E1F-8D835D65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9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3A55C3-4FC9-4E85-A7AF-C4DA5908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28CA1D-C33C-4731-846C-E6D33A63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962F1C-E83F-47DD-8459-978729DA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AE0CB6-5EC0-4959-A691-73A9F04A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769F44-757E-471C-BC0B-DFA7A7EE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C174C81-5264-4F14-831D-7A83EE38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23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18C3F-3733-4904-9AC3-0852CFA0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4DD140-6636-4650-84CE-CB225EBC9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9CD7D7-A355-478D-B941-879480184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A0C6267-76C6-470F-8EC4-C9CD26B1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D9072E1-5273-405F-B8DD-43A97B75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1077E1-80EF-4688-9F42-920463A0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23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D78BEFD-C575-4778-BC53-3B259CCE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E3F751-6CC0-4A83-BB4C-4A8474A97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73DC34-0FD8-4073-9031-5FA59FD67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AAA5-17A5-4F6D-8552-8BDA8DEF0373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4CE996-D2D6-4893-87FA-43F910AE0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BCCC2A-9062-4216-BAC1-DD4D79E2E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2A44-7430-4BD6-8885-B5E28A059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404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C82DC23-AD4C-4447-B7A3-279A09AA3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hr-HR"/>
              <a:t>DIE SCHWEIZ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24476E-29B0-4FAC-A60A-B49D62BB7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hr-HR"/>
              <a:t>Im Allgemeinen</a:t>
            </a:r>
          </a:p>
        </p:txBody>
      </p:sp>
      <p:sp>
        <p:nvSpPr>
          <p:cNvPr id="1033" name="Freeform: Shape 13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Zastava Švicarske – Wikipedija">
            <a:extLst>
              <a:ext uri="{FF2B5EF4-FFF2-40B4-BE49-F238E27FC236}">
                <a16:creationId xmlns:a16="http://schemas.microsoft.com/office/drawing/2014/main" id="{FAED047E-86B9-4C9C-ABE6-AAEFA4D6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503" y="2129307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BE6525-86A0-44D5-8666-0FE28BBE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 err="1">
                <a:solidFill>
                  <a:schemeClr val="bg1"/>
                </a:solidFill>
              </a:rPr>
              <a:t>Spezifisch</a:t>
            </a:r>
            <a:r>
              <a:rPr lang="hr-HR" sz="6000" dirty="0">
                <a:solidFill>
                  <a:schemeClr val="bg1"/>
                </a:solidFill>
              </a:rPr>
              <a:t> </a:t>
            </a:r>
            <a:r>
              <a:rPr lang="hr-HR" sz="6000" dirty="0" err="1">
                <a:solidFill>
                  <a:schemeClr val="bg1"/>
                </a:solidFill>
              </a:rPr>
              <a:t>für</a:t>
            </a:r>
            <a:r>
              <a:rPr lang="hr-HR" sz="6000" dirty="0">
                <a:solidFill>
                  <a:schemeClr val="bg1"/>
                </a:solidFill>
              </a:rPr>
              <a:t> </a:t>
            </a:r>
            <a:r>
              <a:rPr lang="hr-HR" sz="6000" dirty="0" err="1">
                <a:solidFill>
                  <a:schemeClr val="bg1"/>
                </a:solidFill>
              </a:rPr>
              <a:t>die</a:t>
            </a:r>
            <a:r>
              <a:rPr lang="hr-HR" sz="6000" dirty="0">
                <a:solidFill>
                  <a:schemeClr val="bg1"/>
                </a:solidFill>
              </a:rPr>
              <a:t> </a:t>
            </a:r>
            <a:r>
              <a:rPr lang="hr-HR" sz="6000" dirty="0" err="1">
                <a:solidFill>
                  <a:schemeClr val="bg1"/>
                </a:solidFill>
              </a:rPr>
              <a:t>Schweiz</a:t>
            </a:r>
            <a:r>
              <a:rPr lang="hr-HR" sz="6000" dirty="0">
                <a:solidFill>
                  <a:schemeClr val="bg1"/>
                </a:solidFill>
              </a:rPr>
              <a:t> 1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7CC51491-2FD8-47E9-A86A-5A47E5BE5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5219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708FEAAB-40FE-4A94-8888-F87AB528B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4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2D1664-E936-4A85-B682-6BBC69C4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 err="1"/>
              <a:t>Spezifisch</a:t>
            </a:r>
            <a:r>
              <a:rPr lang="hr-HR" sz="5400" dirty="0"/>
              <a:t> </a:t>
            </a:r>
            <a:r>
              <a:rPr lang="hr-HR" sz="5400" dirty="0" err="1"/>
              <a:t>für</a:t>
            </a:r>
            <a:r>
              <a:rPr lang="hr-HR" sz="5400" dirty="0"/>
              <a:t> </a:t>
            </a:r>
            <a:r>
              <a:rPr lang="hr-HR" sz="5400" dirty="0" err="1"/>
              <a:t>die</a:t>
            </a:r>
            <a:r>
              <a:rPr lang="hr-HR" sz="5400" dirty="0"/>
              <a:t> </a:t>
            </a:r>
            <a:r>
              <a:rPr lang="hr-HR" sz="5400" dirty="0" err="1"/>
              <a:t>Schweiz</a:t>
            </a:r>
            <a:r>
              <a:rPr lang="hr-HR" sz="5400" dirty="0"/>
              <a:t> 2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D99939-EB3D-40F5-853E-D85B8CA2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 dirty="0"/>
              <a:t>Schweizer </a:t>
            </a:r>
            <a:r>
              <a:rPr lang="de-DE" sz="2200" dirty="0" err="1"/>
              <a:t>ber</a:t>
            </a:r>
            <a:r>
              <a:rPr lang="hr-HR" sz="2200" dirty="0"/>
              <a:t>ü</a:t>
            </a:r>
            <a:r>
              <a:rPr lang="de-DE" sz="2200" dirty="0" err="1"/>
              <a:t>hmte</a:t>
            </a:r>
            <a:r>
              <a:rPr lang="de-DE" sz="2200" dirty="0"/>
              <a:t> Produkte sind </a:t>
            </a:r>
            <a:r>
              <a:rPr lang="hr-HR" sz="2200" dirty="0"/>
              <a:t> </a:t>
            </a:r>
            <a:r>
              <a:rPr lang="de-DE" sz="2200" dirty="0"/>
              <a:t>Uhren</a:t>
            </a:r>
            <a:r>
              <a:rPr lang="hr-HR" sz="2200" dirty="0"/>
              <a:t> (</a:t>
            </a:r>
            <a:r>
              <a:rPr lang="hr-HR" sz="2200" dirty="0" err="1"/>
              <a:t>Rolex</a:t>
            </a:r>
            <a:r>
              <a:rPr lang="hr-HR" sz="2200" dirty="0"/>
              <a:t>)</a:t>
            </a:r>
          </a:p>
          <a:p>
            <a:r>
              <a:rPr lang="hr-HR" sz="2200" dirty="0" err="1"/>
              <a:t>Rolex</a:t>
            </a:r>
            <a:r>
              <a:rPr lang="hr-HR" sz="2200" dirty="0"/>
              <a:t> </a:t>
            </a:r>
            <a:r>
              <a:rPr lang="hr-HR" sz="2200" dirty="0" err="1"/>
              <a:t>Uhren</a:t>
            </a:r>
            <a:r>
              <a:rPr lang="hr-HR" sz="2200" dirty="0"/>
              <a:t> </a:t>
            </a:r>
            <a:r>
              <a:rPr lang="hr-HR" sz="2200" dirty="0" err="1"/>
              <a:t>sind</a:t>
            </a:r>
            <a:r>
              <a:rPr lang="hr-HR" sz="2200" dirty="0"/>
              <a:t> </a:t>
            </a:r>
            <a:r>
              <a:rPr lang="hr-HR" sz="2200" dirty="0" err="1"/>
              <a:t>mechanisch</a:t>
            </a:r>
            <a:r>
              <a:rPr lang="hr-HR" sz="2200" dirty="0"/>
              <a:t> </a:t>
            </a:r>
            <a:r>
              <a:rPr lang="hr-HR" sz="2200" dirty="0" err="1"/>
              <a:t>und</a:t>
            </a:r>
            <a:r>
              <a:rPr lang="hr-HR" sz="2200" dirty="0"/>
              <a:t> </a:t>
            </a:r>
            <a:r>
              <a:rPr lang="de-DE" sz="2200" dirty="0"/>
              <a:t>eines der besten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de-DE" sz="2200" dirty="0"/>
              <a:t>der Welt</a:t>
            </a:r>
            <a:r>
              <a:rPr lang="hr-HR" sz="2200" dirty="0"/>
              <a:t>, aber </a:t>
            </a:r>
            <a:r>
              <a:rPr lang="hr-HR" sz="2200" dirty="0" err="1"/>
              <a:t>sie</a:t>
            </a:r>
            <a:r>
              <a:rPr lang="hr-HR" sz="2200" dirty="0"/>
              <a:t> </a:t>
            </a:r>
            <a:r>
              <a:rPr lang="hr-HR" sz="2200" dirty="0" err="1"/>
              <a:t>sind</a:t>
            </a:r>
            <a:r>
              <a:rPr lang="hr-HR" sz="2200" dirty="0"/>
              <a:t> </a:t>
            </a:r>
            <a:r>
              <a:rPr lang="hr-HR" sz="2200" dirty="0" err="1"/>
              <a:t>auch</a:t>
            </a:r>
            <a:r>
              <a:rPr lang="hr-HR" sz="2200" dirty="0"/>
              <a:t> </a:t>
            </a:r>
            <a:r>
              <a:rPr lang="hr-HR" sz="2200" dirty="0" err="1"/>
              <a:t>sehr</a:t>
            </a:r>
            <a:r>
              <a:rPr lang="hr-HR" sz="2200" dirty="0"/>
              <a:t> </a:t>
            </a:r>
            <a:r>
              <a:rPr lang="hr-HR" sz="2200" dirty="0" err="1"/>
              <a:t>teuer</a:t>
            </a:r>
            <a:r>
              <a:rPr lang="hr-HR" sz="2200" dirty="0"/>
              <a:t> </a:t>
            </a:r>
          </a:p>
        </p:txBody>
      </p:sp>
      <p:pic>
        <p:nvPicPr>
          <p:cNvPr id="1026" name="Picture 2" descr="Official Rolex Website - Swiss Luxury Watches">
            <a:extLst>
              <a:ext uri="{FF2B5EF4-FFF2-40B4-BE49-F238E27FC236}">
                <a16:creationId xmlns:a16="http://schemas.microsoft.com/office/drawing/2014/main" id="{D6328AB7-591E-4A5B-A69F-70B7285CE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r="1605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CB5411-F601-4AC7-84A5-4229ED3B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Schweiz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029F9A-5987-4F6C-B3F3-70E3B1EE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hr-HR" sz="2000" dirty="0" err="1"/>
              <a:t>Die</a:t>
            </a:r>
            <a:r>
              <a:rPr lang="hr-HR" sz="2000" dirty="0"/>
              <a:t> </a:t>
            </a:r>
            <a:r>
              <a:rPr lang="hr-HR" sz="2000" dirty="0" err="1"/>
              <a:t>Schweiz</a:t>
            </a:r>
            <a:r>
              <a:rPr lang="hr-HR" sz="2000" dirty="0"/>
              <a:t> </a:t>
            </a:r>
            <a:r>
              <a:rPr lang="hr-HR" sz="2000" dirty="0" err="1"/>
              <a:t>hat</a:t>
            </a:r>
            <a:r>
              <a:rPr lang="hr-HR" sz="2000" dirty="0"/>
              <a:t> 26 </a:t>
            </a:r>
            <a:r>
              <a:rPr lang="hr-HR" sz="2000" dirty="0" err="1"/>
              <a:t>Kantonen</a:t>
            </a:r>
            <a:r>
              <a:rPr lang="hr-HR" sz="2000" dirty="0"/>
              <a:t>, </a:t>
            </a:r>
            <a:r>
              <a:rPr lang="de-DE" sz="2000" b="0" i="0" dirty="0">
                <a:effectLst/>
                <a:latin typeface="arial" panose="020B0604020202020204" pitchFamily="34" charset="0"/>
              </a:rPr>
              <a:t>20 Vollkantone und 6 Halbkantone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und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hat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eine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Bevölke</a:t>
            </a:r>
            <a:r>
              <a:rPr lang="hr-HR" sz="2000" dirty="0" err="1">
                <a:latin typeface="arial" panose="020B0604020202020204" pitchFamily="34" charset="0"/>
              </a:rPr>
              <a:t>rung</a:t>
            </a:r>
            <a:r>
              <a:rPr lang="hr-HR" sz="2000" dirty="0">
                <a:latin typeface="arial" panose="020B0604020202020204" pitchFamily="34" charset="0"/>
              </a:rPr>
              <a:t> von 8.5 </a:t>
            </a:r>
            <a:r>
              <a:rPr lang="hr-HR" sz="2000" dirty="0" err="1">
                <a:latin typeface="arial" panose="020B0604020202020204" pitchFamily="34" charset="0"/>
              </a:rPr>
              <a:t>Millionen</a:t>
            </a:r>
            <a:endParaRPr lang="hr-HR" sz="2000" dirty="0"/>
          </a:p>
          <a:p>
            <a:r>
              <a:rPr lang="hr-HR" sz="2000" dirty="0" err="1"/>
              <a:t>Hauptstadt</a:t>
            </a:r>
            <a:r>
              <a:rPr lang="hr-HR" sz="2000" dirty="0"/>
              <a:t> </a:t>
            </a:r>
            <a:r>
              <a:rPr lang="hr-HR" sz="2000" dirty="0" err="1"/>
              <a:t>der</a:t>
            </a:r>
            <a:r>
              <a:rPr lang="hr-HR" sz="2000" dirty="0"/>
              <a:t> </a:t>
            </a:r>
            <a:r>
              <a:rPr lang="hr-HR" sz="2000" dirty="0" err="1"/>
              <a:t>Scweiz</a:t>
            </a:r>
            <a:r>
              <a:rPr lang="hr-HR" sz="2000" dirty="0"/>
              <a:t> </a:t>
            </a:r>
            <a:r>
              <a:rPr lang="hr-HR" sz="2000" dirty="0" err="1"/>
              <a:t>ist</a:t>
            </a:r>
            <a:r>
              <a:rPr lang="hr-HR" sz="2000" dirty="0"/>
              <a:t> Bern</a:t>
            </a:r>
          </a:p>
          <a:p>
            <a:r>
              <a:rPr lang="hr-HR" sz="2000" dirty="0"/>
              <a:t>Bern </a:t>
            </a:r>
            <a:r>
              <a:rPr lang="hr-HR" sz="2000" dirty="0" err="1"/>
              <a:t>hat</a:t>
            </a:r>
            <a:r>
              <a:rPr lang="hr-HR" sz="2000" dirty="0"/>
              <a:t> 120 000 </a:t>
            </a:r>
            <a:r>
              <a:rPr lang="hr-HR" sz="2000" dirty="0" err="1"/>
              <a:t>wohners</a:t>
            </a:r>
            <a:r>
              <a:rPr lang="hr-HR" sz="2000" dirty="0"/>
              <a:t>   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e Schweiz aufgeteilt nach Kantonen mit gleich vielen Einwohnern - watson">
            <a:extLst>
              <a:ext uri="{FF2B5EF4-FFF2-40B4-BE49-F238E27FC236}">
                <a16:creationId xmlns:a16="http://schemas.microsoft.com/office/drawing/2014/main" id="{E4896955-E280-4B16-B319-8B0B8F68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16239"/>
            <a:ext cx="6019331" cy="3822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FCF357C-70F5-4A98-B23B-AB974DAF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DAA299F-9889-44A0-8A3E-7C7E6566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787331" cy="1574333"/>
          </a:xfrm>
        </p:spPr>
        <p:txBody>
          <a:bodyPr anchor="b">
            <a:normAutofit/>
          </a:bodyPr>
          <a:lstStyle/>
          <a:p>
            <a:r>
              <a:rPr lang="hr-HR" sz="4000" dirty="0" err="1"/>
              <a:t>Wer</a:t>
            </a:r>
            <a:r>
              <a:rPr lang="hr-HR" sz="4000" dirty="0"/>
              <a:t> </a:t>
            </a:r>
            <a:r>
              <a:rPr lang="hr-HR" sz="4000" dirty="0" err="1"/>
              <a:t>spreche</a:t>
            </a:r>
            <a:r>
              <a:rPr lang="hr-HR" sz="4000" dirty="0"/>
              <a:t> </a:t>
            </a:r>
            <a:r>
              <a:rPr lang="hr-HR" sz="4000" dirty="0" err="1"/>
              <a:t>Deutsch</a:t>
            </a:r>
            <a:r>
              <a:rPr lang="hr-HR" sz="4000" dirty="0"/>
              <a:t>?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641" y="2134209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0608" y="421767"/>
            <a:ext cx="2847251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4" name="Picture 6" descr="Zastava i grb - Italija DB DL">
            <a:extLst>
              <a:ext uri="{FF2B5EF4-FFF2-40B4-BE49-F238E27FC236}">
                <a16:creationId xmlns:a16="http://schemas.microsoft.com/office/drawing/2014/main" id="{7C5BDA97-0BDD-4EEB-8BE1-B7C6E11F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247" y="1116687"/>
            <a:ext cx="1703972" cy="11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854" y="4490695"/>
            <a:ext cx="2071275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9E253F-CE06-4B1B-A037-4EB252A0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084625"/>
            <a:ext cx="4193655" cy="2927369"/>
          </a:xfrm>
        </p:spPr>
        <p:txBody>
          <a:bodyPr>
            <a:normAutofit/>
          </a:bodyPr>
          <a:lstStyle/>
          <a:p>
            <a:r>
              <a:rPr lang="hr-HR" sz="2400" dirty="0"/>
              <a:t>In </a:t>
            </a:r>
            <a:r>
              <a:rPr lang="hr-HR" sz="2400" dirty="0" err="1"/>
              <a:t>Scweiz</a:t>
            </a:r>
            <a:r>
              <a:rPr lang="hr-HR" sz="2400" dirty="0"/>
              <a:t> </a:t>
            </a:r>
            <a:r>
              <a:rPr lang="hr-HR" sz="2400" dirty="0" err="1"/>
              <a:t>über</a:t>
            </a:r>
            <a:r>
              <a:rPr lang="hr-HR" sz="2400" dirty="0"/>
              <a:t> 60  </a:t>
            </a:r>
            <a:r>
              <a:rPr lang="hr-HR" sz="2400" dirty="0" err="1"/>
              <a:t>Prozent</a:t>
            </a:r>
            <a:r>
              <a:rPr lang="hr-HR" sz="2400" dirty="0"/>
              <a:t> </a:t>
            </a:r>
            <a:r>
              <a:rPr lang="hr-HR" sz="2400" dirty="0" err="1"/>
              <a:t>der</a:t>
            </a:r>
            <a:r>
              <a:rPr lang="hr-HR" sz="2400" dirty="0"/>
              <a:t>  </a:t>
            </a:r>
            <a:r>
              <a:rPr lang="hr-HR" sz="2400" dirty="0" err="1"/>
              <a:t>Bevölkerung</a:t>
            </a:r>
            <a:r>
              <a:rPr lang="hr-HR" sz="2400" dirty="0"/>
              <a:t> </a:t>
            </a:r>
            <a:r>
              <a:rPr lang="hr-HR" sz="2400" dirty="0" err="1"/>
              <a:t>sprechen</a:t>
            </a:r>
            <a:r>
              <a:rPr lang="hr-HR" sz="2400" dirty="0"/>
              <a:t>  </a:t>
            </a:r>
            <a:r>
              <a:rPr lang="hr-HR" sz="2400" dirty="0" err="1"/>
              <a:t>Deutsch</a:t>
            </a:r>
            <a:r>
              <a:rPr lang="hr-HR" sz="2400" dirty="0"/>
              <a:t>  </a:t>
            </a:r>
            <a:r>
              <a:rPr lang="hr-HR" sz="2400" dirty="0" err="1"/>
              <a:t>als</a:t>
            </a:r>
            <a:r>
              <a:rPr lang="hr-HR" sz="2400" dirty="0"/>
              <a:t> </a:t>
            </a:r>
            <a:r>
              <a:rPr lang="hr-HR" sz="2400" dirty="0" err="1"/>
              <a:t>Muttersprache</a:t>
            </a:r>
            <a:r>
              <a:rPr lang="hr-HR" sz="2400" dirty="0"/>
              <a:t>, 30 </a:t>
            </a:r>
            <a:r>
              <a:rPr lang="hr-HR" sz="2400" dirty="0" err="1"/>
              <a:t>Prozent</a:t>
            </a:r>
            <a:r>
              <a:rPr lang="hr-HR" sz="2400" dirty="0"/>
              <a:t> </a:t>
            </a:r>
            <a:r>
              <a:rPr lang="hr-HR" sz="2400" dirty="0" err="1"/>
              <a:t>sprechen</a:t>
            </a:r>
            <a:r>
              <a:rPr lang="hr-HR" sz="2400" dirty="0"/>
              <a:t> </a:t>
            </a:r>
            <a:r>
              <a:rPr lang="hr-HR" sz="2400" dirty="0" err="1"/>
              <a:t>Französisch</a:t>
            </a:r>
            <a:r>
              <a:rPr lang="hr-HR" sz="2400" dirty="0"/>
              <a:t> ,6 </a:t>
            </a:r>
            <a:r>
              <a:rPr lang="hr-HR" sz="2400" dirty="0" err="1"/>
              <a:t>Prozent</a:t>
            </a:r>
            <a:r>
              <a:rPr lang="hr-HR" sz="2400" dirty="0"/>
              <a:t> </a:t>
            </a:r>
            <a:r>
              <a:rPr lang="hr-HR" sz="2400" dirty="0" err="1"/>
              <a:t>sprechen</a:t>
            </a:r>
            <a:r>
              <a:rPr lang="hr-HR" sz="2400" dirty="0"/>
              <a:t> </a:t>
            </a:r>
            <a:r>
              <a:rPr lang="hr-HR" sz="2400" dirty="0" err="1"/>
              <a:t>Italienisch</a:t>
            </a:r>
            <a:r>
              <a:rPr lang="hr-HR" sz="2400" dirty="0"/>
              <a:t> </a:t>
            </a:r>
            <a:r>
              <a:rPr lang="hr-HR" sz="2400" dirty="0" err="1"/>
              <a:t>und</a:t>
            </a:r>
            <a:r>
              <a:rPr lang="hr-HR" sz="2400" dirty="0"/>
              <a:t> </a:t>
            </a:r>
            <a:r>
              <a:rPr lang="hr-HR" sz="2400" dirty="0" err="1"/>
              <a:t>ein</a:t>
            </a:r>
            <a:r>
              <a:rPr lang="hr-HR" sz="2400" dirty="0"/>
              <a:t> </a:t>
            </a:r>
            <a:r>
              <a:rPr lang="hr-HR" sz="2400" dirty="0" err="1"/>
              <a:t>Prozent</a:t>
            </a:r>
            <a:r>
              <a:rPr lang="hr-HR" sz="2400" dirty="0"/>
              <a:t> </a:t>
            </a:r>
            <a:r>
              <a:rPr lang="hr-HR" sz="2400" dirty="0" err="1"/>
              <a:t>sprechen</a:t>
            </a:r>
            <a:r>
              <a:rPr lang="hr-HR" sz="2400" dirty="0"/>
              <a:t> </a:t>
            </a:r>
            <a:r>
              <a:rPr lang="hr-HR" sz="2400" dirty="0" err="1"/>
              <a:t>Rätoromanisch</a:t>
            </a:r>
            <a:endParaRPr lang="hr-HR" sz="2400" dirty="0"/>
          </a:p>
        </p:txBody>
      </p:sp>
      <p:pic>
        <p:nvPicPr>
          <p:cNvPr id="2052" name="Picture 4" descr="Zastava Francuske - Wikiwand">
            <a:extLst>
              <a:ext uri="{FF2B5EF4-FFF2-40B4-BE49-F238E27FC236}">
                <a16:creationId xmlns:a16="http://schemas.microsoft.com/office/drawing/2014/main" id="{30FE7FAF-E270-4FE1-A610-1EC80DD0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954" y="4983641"/>
            <a:ext cx="1275075" cy="8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astava Njemačke – Wikipedija">
            <a:extLst>
              <a:ext uri="{FF2B5EF4-FFF2-40B4-BE49-F238E27FC236}">
                <a16:creationId xmlns:a16="http://schemas.microsoft.com/office/drawing/2014/main" id="{8397173C-755C-47CD-BE79-2722D1A3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130" y="3517272"/>
            <a:ext cx="2963421" cy="17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67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E9F4CA-1795-4967-B2B2-F2FBBD43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 err="1"/>
              <a:t>Die</a:t>
            </a:r>
            <a:r>
              <a:rPr lang="hr-HR" sz="5400" dirty="0"/>
              <a:t> </a:t>
            </a:r>
            <a:r>
              <a:rPr lang="hr-HR" sz="5400" dirty="0" err="1"/>
              <a:t>Kultur</a:t>
            </a:r>
            <a:endParaRPr lang="hr-HR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B24944-6269-46E2-A5A3-976B1C2D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200" dirty="0" err="1"/>
              <a:t>Traditioneller</a:t>
            </a:r>
            <a:r>
              <a:rPr lang="hr-HR" sz="2200" dirty="0"/>
              <a:t> Sport </a:t>
            </a:r>
            <a:r>
              <a:rPr lang="hr-HR" sz="2200" dirty="0" err="1"/>
              <a:t>sind</a:t>
            </a:r>
            <a:r>
              <a:rPr lang="hr-HR" sz="2200" dirty="0"/>
              <a:t> </a:t>
            </a:r>
            <a:r>
              <a:rPr lang="hr-HR" sz="2200" dirty="0" err="1"/>
              <a:t>Schwingen</a:t>
            </a:r>
            <a:r>
              <a:rPr lang="hr-HR" sz="2200" dirty="0"/>
              <a:t> </a:t>
            </a:r>
            <a:r>
              <a:rPr lang="hr-HR" sz="2200" dirty="0" err="1"/>
              <a:t>und</a:t>
            </a:r>
            <a:r>
              <a:rPr lang="hr-HR" sz="2200" dirty="0"/>
              <a:t> </a:t>
            </a:r>
            <a:r>
              <a:rPr lang="hr-HR" sz="2200" dirty="0" err="1"/>
              <a:t>Hornussen</a:t>
            </a:r>
            <a:endParaRPr lang="hr-HR" sz="2200" dirty="0"/>
          </a:p>
          <a:p>
            <a:r>
              <a:rPr lang="hr-HR" sz="2200" dirty="0"/>
              <a:t>Im </a:t>
            </a:r>
            <a:r>
              <a:rPr lang="hr-HR" sz="2200" dirty="0" err="1"/>
              <a:t>Sommer</a:t>
            </a:r>
            <a:r>
              <a:rPr lang="hr-HR" sz="2200" dirty="0"/>
              <a:t> </a:t>
            </a:r>
            <a:r>
              <a:rPr lang="hr-HR" sz="2200" dirty="0" err="1"/>
              <a:t>ist</a:t>
            </a:r>
            <a:r>
              <a:rPr lang="hr-HR" sz="2200" dirty="0"/>
              <a:t> </a:t>
            </a:r>
            <a:r>
              <a:rPr lang="hr-HR" sz="2200" dirty="0" err="1"/>
              <a:t>es</a:t>
            </a:r>
            <a:r>
              <a:rPr lang="hr-HR" sz="2200" dirty="0"/>
              <a:t> </a:t>
            </a:r>
            <a:r>
              <a:rPr lang="hr-HR" sz="2200" dirty="0" err="1"/>
              <a:t>ein</a:t>
            </a:r>
            <a:r>
              <a:rPr lang="hr-HR" sz="2200" dirty="0"/>
              <a:t> </a:t>
            </a:r>
            <a:r>
              <a:rPr lang="hr-HR" sz="2200" dirty="0" err="1"/>
              <a:t>berühmtes</a:t>
            </a:r>
            <a:r>
              <a:rPr lang="hr-HR" sz="2200" dirty="0"/>
              <a:t> Festival </a:t>
            </a:r>
            <a:r>
              <a:rPr lang="hr-HR" sz="2200" dirty="0" err="1"/>
              <a:t>Seenachtfeste</a:t>
            </a:r>
            <a:endParaRPr lang="hr-HR" sz="2200" dirty="0"/>
          </a:p>
          <a:p>
            <a:r>
              <a:rPr lang="hr-HR" sz="2200" dirty="0"/>
              <a:t>Am </a:t>
            </a:r>
            <a:r>
              <a:rPr lang="hr-HR" sz="2200" dirty="0" err="1"/>
              <a:t>Seenachtfeste</a:t>
            </a:r>
            <a:r>
              <a:rPr lang="hr-HR" sz="2200" dirty="0"/>
              <a:t> Kinder </a:t>
            </a:r>
            <a:r>
              <a:rPr lang="hr-HR" sz="2200" dirty="0" err="1"/>
              <a:t>geniessen</a:t>
            </a:r>
            <a:r>
              <a:rPr lang="hr-HR" sz="2200" dirty="0"/>
              <a:t> </a:t>
            </a:r>
            <a:r>
              <a:rPr lang="hr-HR" sz="2200" dirty="0" err="1"/>
              <a:t>Feuerwerk</a:t>
            </a:r>
            <a:r>
              <a:rPr lang="hr-HR" sz="2200" dirty="0"/>
              <a:t> </a:t>
            </a:r>
            <a:r>
              <a:rPr lang="hr-HR" sz="2200" dirty="0" err="1"/>
              <a:t>über</a:t>
            </a:r>
            <a:r>
              <a:rPr lang="hr-HR" sz="2200" dirty="0"/>
              <a:t> </a:t>
            </a:r>
            <a:r>
              <a:rPr lang="hr-HR" sz="2200" dirty="0" err="1"/>
              <a:t>dem</a:t>
            </a:r>
            <a:r>
              <a:rPr lang="hr-HR" sz="2200" dirty="0"/>
              <a:t> </a:t>
            </a:r>
            <a:r>
              <a:rPr lang="hr-HR" sz="2200" dirty="0" err="1"/>
              <a:t>See</a:t>
            </a:r>
            <a:endParaRPr lang="hr-HR" sz="2200" dirty="0"/>
          </a:p>
        </p:txBody>
      </p:sp>
      <p:pic>
        <p:nvPicPr>
          <p:cNvPr id="3074" name="Picture 2" descr="Vatromet slike - više od 50 ideja za fascinantno iskustvo">
            <a:extLst>
              <a:ext uri="{FF2B5EF4-FFF2-40B4-BE49-F238E27FC236}">
                <a16:creationId xmlns:a16="http://schemas.microsoft.com/office/drawing/2014/main" id="{0789E3A6-106F-4583-B59E-82F345E2C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66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080F62-EAB1-4AEA-B1FF-08F915E3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351" y="165758"/>
            <a:ext cx="4087306" cy="1586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Das Sport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0AF3E5-FF44-4514-A668-D01283CA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351" y="2855063"/>
            <a:ext cx="4087305" cy="2902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Der </a:t>
            </a:r>
            <a:r>
              <a:rPr lang="en-US" sz="2400" dirty="0" err="1"/>
              <a:t>bekannteste</a:t>
            </a:r>
            <a:r>
              <a:rPr lang="en-US" sz="2400" dirty="0"/>
              <a:t> </a:t>
            </a:r>
            <a:r>
              <a:rPr lang="en-US" sz="2400" dirty="0" err="1"/>
              <a:t>Tennisspieler</a:t>
            </a:r>
            <a:r>
              <a:rPr lang="en-US" sz="2400" dirty="0"/>
              <a:t> der Welt </a:t>
            </a:r>
            <a:r>
              <a:rPr lang="en-US" sz="2400" dirty="0" err="1"/>
              <a:t>stammt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der Schweiz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Er </a:t>
            </a:r>
            <a:r>
              <a:rPr lang="hr-HR" sz="2400" dirty="0" err="1"/>
              <a:t>heisst</a:t>
            </a:r>
            <a:r>
              <a:rPr lang="hr-HR" sz="2400" dirty="0"/>
              <a:t> Roger Federer</a:t>
            </a:r>
          </a:p>
          <a:p>
            <a:pPr marL="0" indent="0">
              <a:buNone/>
            </a:pPr>
            <a:r>
              <a:rPr lang="hr-HR" sz="2400" dirty="0" err="1"/>
              <a:t>Sein</a:t>
            </a:r>
            <a:r>
              <a:rPr lang="hr-HR" sz="2400" dirty="0"/>
              <a:t> </a:t>
            </a:r>
            <a:r>
              <a:rPr lang="hr-HR" sz="2400" dirty="0" err="1"/>
              <a:t>Geburtstag</a:t>
            </a:r>
            <a:r>
              <a:rPr lang="hr-HR" sz="2400" dirty="0"/>
              <a:t> </a:t>
            </a:r>
            <a:r>
              <a:rPr lang="hr-HR" sz="2400" dirty="0" err="1"/>
              <a:t>ist</a:t>
            </a:r>
            <a:r>
              <a:rPr lang="hr-HR" sz="2400" dirty="0"/>
              <a:t> 8.8. 1981. </a:t>
            </a:r>
            <a:r>
              <a:rPr lang="hr-HR" sz="2400" dirty="0" err="1"/>
              <a:t>Jahre</a:t>
            </a:r>
            <a:endParaRPr lang="en-US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Nahaufnahme eines Tennisballs, der ins Netz geht">
            <a:extLst>
              <a:ext uri="{FF2B5EF4-FFF2-40B4-BE49-F238E27FC236}">
                <a16:creationId xmlns:a16="http://schemas.microsoft.com/office/drawing/2014/main" id="{C30B9343-43BC-46E1-AE5B-3A4EF9C37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02" b="-1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554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1" name="Rectangle 7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Švicarski predstavnik pokazao dvoglavog orla nakon što mu je Albanija dala  12 bodova - Index.hr">
            <a:extLst>
              <a:ext uri="{FF2B5EF4-FFF2-40B4-BE49-F238E27FC236}">
                <a16:creationId xmlns:a16="http://schemas.microsoft.com/office/drawing/2014/main" id="{0BC1E978-B845-43D5-94F9-77752BF99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9" r="-1" b="6055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7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106F1B-D96E-46F7-A67F-72B3F70E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hr-HR" sz="2600">
                <a:solidFill>
                  <a:schemeClr val="bg1"/>
                </a:solidFill>
              </a:rPr>
              <a:t>Neugierde</a:t>
            </a:r>
          </a:p>
        </p:txBody>
      </p:sp>
      <p:cxnSp>
        <p:nvCxnSpPr>
          <p:cNvPr id="4103" name="Straight Connector 7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E9E81A9-3A02-49E7-B770-C6191312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hr-HR" sz="1700" dirty="0">
                <a:solidFill>
                  <a:schemeClr val="bg1"/>
                </a:solidFill>
              </a:rPr>
              <a:t>In </a:t>
            </a:r>
            <a:r>
              <a:rPr lang="hr-HR" sz="1700" dirty="0" err="1">
                <a:solidFill>
                  <a:schemeClr val="bg1"/>
                </a:solidFill>
              </a:rPr>
              <a:t>diesem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Jahr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war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die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Schweiz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bei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Eurovision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Dritter</a:t>
            </a:r>
            <a:endParaRPr lang="hr-HR" sz="1700" dirty="0">
              <a:solidFill>
                <a:schemeClr val="bg1"/>
              </a:solidFill>
            </a:endParaRPr>
          </a:p>
          <a:p>
            <a:r>
              <a:rPr lang="hr-HR" sz="1700" dirty="0" err="1">
                <a:solidFill>
                  <a:schemeClr val="bg1"/>
                </a:solidFill>
              </a:rPr>
              <a:t>Die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Schweiz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ist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sehr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reiches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Land</a:t>
            </a:r>
            <a:endParaRPr lang="hr-H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14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8B6BA5-88C3-4570-900F-5AFD42C3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Danke</a:t>
            </a:r>
            <a:r>
              <a:rPr lang="en-US" dirty="0">
                <a:solidFill>
                  <a:schemeClr val="bg1"/>
                </a:solidFill>
              </a:rPr>
              <a:t> f</a:t>
            </a:r>
            <a:r>
              <a:rPr lang="hr-HR" dirty="0">
                <a:solidFill>
                  <a:schemeClr val="bg1"/>
                </a:solidFill>
              </a:rPr>
              <a:t>ü</a:t>
            </a:r>
            <a:r>
              <a:rPr lang="en-US" dirty="0">
                <a:solidFill>
                  <a:schemeClr val="bg1"/>
                </a:solidFill>
              </a:rPr>
              <a:t>r </a:t>
            </a:r>
            <a:r>
              <a:rPr lang="en-US" dirty="0" err="1">
                <a:solidFill>
                  <a:schemeClr val="bg1"/>
                </a:solidFill>
              </a:rPr>
              <a:t>zuschauen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39984D-D0B1-446E-A421-F7C4F6A6D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49" y="5795963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827A45-DC6E-47DC-9450-C128C0CEA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2"/>
          <a:stretch/>
        </p:blipFill>
        <p:spPr bwMode="auto">
          <a:xfrm>
            <a:off x="20" y="1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3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62DA3F308D34BAF352FAC757BDAF5" ma:contentTypeVersion="13" ma:contentTypeDescription="Create a new document." ma:contentTypeScope="" ma:versionID="6ce6416fda2388c46a72d7cc71158ab2">
  <xsd:schema xmlns:xsd="http://www.w3.org/2001/XMLSchema" xmlns:xs="http://www.w3.org/2001/XMLSchema" xmlns:p="http://schemas.microsoft.com/office/2006/metadata/properties" xmlns:ns3="12599c07-874c-4140-86a1-2470b33b6acb" xmlns:ns4="0e9cddbd-9fe8-4c5f-be93-28f60e5923d2" targetNamespace="http://schemas.microsoft.com/office/2006/metadata/properties" ma:root="true" ma:fieldsID="aec840ac62cfaf9cf05859896683d7a8" ns3:_="" ns4:_="">
    <xsd:import namespace="12599c07-874c-4140-86a1-2470b33b6acb"/>
    <xsd:import namespace="0e9cddbd-9fe8-4c5f-be93-28f60e592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99c07-874c-4140-86a1-2470b33b6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dbd-9fe8-4c5f-be93-28f60e592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3B03D-E3C2-406A-BEF1-8A50F77CD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99c07-874c-4140-86a1-2470b33b6acb"/>
    <ds:schemaRef ds:uri="0e9cddbd-9fe8-4c5f-be93-28f60e592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C104C6-15AE-4E83-89B9-1AE5A08A6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C0491-583C-419D-B3F1-E8E96291E04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e9cddbd-9fe8-4c5f-be93-28f60e5923d2"/>
    <ds:schemaRef ds:uri="http://purl.org/dc/dcmitype/"/>
    <ds:schemaRef ds:uri="http://schemas.openxmlformats.org/package/2006/metadata/core-properties"/>
    <ds:schemaRef ds:uri="12599c07-874c-4140-86a1-2470b33b6ac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203</Words>
  <Application>Microsoft Office PowerPoint</Application>
  <PresentationFormat>Široki zaslon</PresentationFormat>
  <Paragraphs>26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Tema sustava Office</vt:lpstr>
      <vt:lpstr>DIE SCHWEIZ</vt:lpstr>
      <vt:lpstr>Spezifisch für die Schweiz 1</vt:lpstr>
      <vt:lpstr>Spezifisch für die Schweiz 2</vt:lpstr>
      <vt:lpstr>Die Schweiz</vt:lpstr>
      <vt:lpstr>Wer spreche Deutsch?</vt:lpstr>
      <vt:lpstr>Die Kultur</vt:lpstr>
      <vt:lpstr>Das Sport</vt:lpstr>
      <vt:lpstr>Neugierde</vt:lpstr>
      <vt:lpstr>Danke für zuschauen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SCHWEIZ</dc:title>
  <dc:creator>silvana</dc:creator>
  <cp:lastModifiedBy>Ivo Šimić</cp:lastModifiedBy>
  <cp:revision>36</cp:revision>
  <dcterms:created xsi:type="dcterms:W3CDTF">2021-05-23T12:46:48Z</dcterms:created>
  <dcterms:modified xsi:type="dcterms:W3CDTF">2021-05-27T08:43:14Z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0x01010046E62DA3F308D34BAF352FAC757BDAF5</vt:lpwstr>
  </property>
</Properties>
</file>