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3" r:id="rId5"/>
    <p:sldId id="264" r:id="rId6"/>
    <p:sldId id="267" r:id="rId7"/>
    <p:sldId id="270" r:id="rId8"/>
    <p:sldId id="268" r:id="rId9"/>
    <p:sldId id="269" r:id="rId10"/>
    <p:sldId id="273" r:id="rId11"/>
    <p:sldId id="272"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0" autoAdjust="0"/>
    <p:restoredTop sz="94660"/>
  </p:normalViewPr>
  <p:slideViewPr>
    <p:cSldViewPr snapToGrid="0">
      <p:cViewPr varScale="1">
        <p:scale>
          <a:sx n="86" d="100"/>
          <a:sy n="86" d="100"/>
        </p:scale>
        <p:origin x="57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8T20:49:54.526" idx="1">
    <p:pos x="4507" y="1219"/>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416045-6170-4E4F-B44E-15DEEE929F07}"/>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en-US"/>
          </a:p>
        </p:txBody>
      </p:sp>
      <p:sp>
        <p:nvSpPr>
          <p:cNvPr id="3" name="Podnaslov 2">
            <a:extLst>
              <a:ext uri="{FF2B5EF4-FFF2-40B4-BE49-F238E27FC236}">
                <a16:creationId xmlns:a16="http://schemas.microsoft.com/office/drawing/2014/main" id="{A1D092C8-EDD5-4876-B9B3-033D76BE5C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a:p>
        </p:txBody>
      </p:sp>
      <p:sp>
        <p:nvSpPr>
          <p:cNvPr id="4" name="Rezervirano mjesto datuma 3">
            <a:extLst>
              <a:ext uri="{FF2B5EF4-FFF2-40B4-BE49-F238E27FC236}">
                <a16:creationId xmlns:a16="http://schemas.microsoft.com/office/drawing/2014/main" id="{CA3089B4-FFA3-40EC-8987-2F96E3ED5848}"/>
              </a:ext>
            </a:extLst>
          </p:cNvPr>
          <p:cNvSpPr>
            <a:spLocks noGrp="1"/>
          </p:cNvSpPr>
          <p:nvPr>
            <p:ph type="dt" sz="half" idx="10"/>
          </p:nvPr>
        </p:nvSpPr>
        <p:spPr/>
        <p:txBody>
          <a:bodyPr/>
          <a:lstStyle/>
          <a:p>
            <a:fld id="{4817AC2F-967E-461C-8047-ADFE2BD088AA}" type="datetimeFigureOut">
              <a:rPr lang="en-US" smtClean="0"/>
              <a:t>5/21/2021</a:t>
            </a:fld>
            <a:endParaRPr lang="en-US"/>
          </a:p>
        </p:txBody>
      </p:sp>
      <p:sp>
        <p:nvSpPr>
          <p:cNvPr id="5" name="Rezervirano mjesto podnožja 4">
            <a:extLst>
              <a:ext uri="{FF2B5EF4-FFF2-40B4-BE49-F238E27FC236}">
                <a16:creationId xmlns:a16="http://schemas.microsoft.com/office/drawing/2014/main" id="{32B0041B-0599-4BEA-9BC2-7AF19B575C58}"/>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34BF58BC-1BDD-4287-ABCE-49E23367E09E}"/>
              </a:ext>
            </a:extLst>
          </p:cNvPr>
          <p:cNvSpPr>
            <a:spLocks noGrp="1"/>
          </p:cNvSpPr>
          <p:nvPr>
            <p:ph type="sldNum" sz="quarter" idx="12"/>
          </p:nvPr>
        </p:nvSpPr>
        <p:spPr/>
        <p:txBody>
          <a:bodyPr/>
          <a:lstStyle/>
          <a:p>
            <a:fld id="{ABBDBD1F-F9FC-475C-B065-42354D847520}" type="slidenum">
              <a:rPr lang="en-US" smtClean="0"/>
              <a:t>‹#›</a:t>
            </a:fld>
            <a:endParaRPr lang="en-US"/>
          </a:p>
        </p:txBody>
      </p:sp>
    </p:spTree>
    <p:extLst>
      <p:ext uri="{BB962C8B-B14F-4D97-AF65-F5344CB8AC3E}">
        <p14:creationId xmlns:p14="http://schemas.microsoft.com/office/powerpoint/2010/main" val="365241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92C76D-261F-400A-B6B9-B851A5890E8E}"/>
              </a:ext>
            </a:extLst>
          </p:cNvPr>
          <p:cNvSpPr>
            <a:spLocks noGrp="1"/>
          </p:cNvSpPr>
          <p:nvPr>
            <p:ph type="title"/>
          </p:nvPr>
        </p:nvSpPr>
        <p:spPr/>
        <p:txBody>
          <a:bodyPr/>
          <a:lstStyle/>
          <a:p>
            <a:r>
              <a:rPr lang="hr-HR"/>
              <a:t>Kliknite da biste uredili stil naslova matrice</a:t>
            </a:r>
            <a:endParaRPr lang="en-US"/>
          </a:p>
        </p:txBody>
      </p:sp>
      <p:sp>
        <p:nvSpPr>
          <p:cNvPr id="3" name="Rezervirano mjesto okomitog teksta 2">
            <a:extLst>
              <a:ext uri="{FF2B5EF4-FFF2-40B4-BE49-F238E27FC236}">
                <a16:creationId xmlns:a16="http://schemas.microsoft.com/office/drawing/2014/main" id="{E0F33ADF-F98D-437D-9D2A-675CC8D2B6A6}"/>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a16="http://schemas.microsoft.com/office/drawing/2014/main" id="{0DAA5305-1599-4353-BB04-6BDA7E5DB135}"/>
              </a:ext>
            </a:extLst>
          </p:cNvPr>
          <p:cNvSpPr>
            <a:spLocks noGrp="1"/>
          </p:cNvSpPr>
          <p:nvPr>
            <p:ph type="dt" sz="half" idx="10"/>
          </p:nvPr>
        </p:nvSpPr>
        <p:spPr/>
        <p:txBody>
          <a:bodyPr/>
          <a:lstStyle/>
          <a:p>
            <a:fld id="{4817AC2F-967E-461C-8047-ADFE2BD088AA}" type="datetimeFigureOut">
              <a:rPr lang="en-US" smtClean="0"/>
              <a:t>5/21/2021</a:t>
            </a:fld>
            <a:endParaRPr lang="en-US"/>
          </a:p>
        </p:txBody>
      </p:sp>
      <p:sp>
        <p:nvSpPr>
          <p:cNvPr id="5" name="Rezervirano mjesto podnožja 4">
            <a:extLst>
              <a:ext uri="{FF2B5EF4-FFF2-40B4-BE49-F238E27FC236}">
                <a16:creationId xmlns:a16="http://schemas.microsoft.com/office/drawing/2014/main" id="{208215E4-263E-4C21-84F8-5C4D2E0A99CA}"/>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481A51BE-4541-46F1-B78D-44972CFFD543}"/>
              </a:ext>
            </a:extLst>
          </p:cNvPr>
          <p:cNvSpPr>
            <a:spLocks noGrp="1"/>
          </p:cNvSpPr>
          <p:nvPr>
            <p:ph type="sldNum" sz="quarter" idx="12"/>
          </p:nvPr>
        </p:nvSpPr>
        <p:spPr/>
        <p:txBody>
          <a:bodyPr/>
          <a:lstStyle/>
          <a:p>
            <a:fld id="{ABBDBD1F-F9FC-475C-B065-42354D847520}" type="slidenum">
              <a:rPr lang="en-US" smtClean="0"/>
              <a:t>‹#›</a:t>
            </a:fld>
            <a:endParaRPr lang="en-US"/>
          </a:p>
        </p:txBody>
      </p:sp>
    </p:spTree>
    <p:extLst>
      <p:ext uri="{BB962C8B-B14F-4D97-AF65-F5344CB8AC3E}">
        <p14:creationId xmlns:p14="http://schemas.microsoft.com/office/powerpoint/2010/main" val="24290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FC71894F-8C71-4551-A06A-22E29DE11FDB}"/>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endParaRPr lang="en-US"/>
          </a:p>
        </p:txBody>
      </p:sp>
      <p:sp>
        <p:nvSpPr>
          <p:cNvPr id="3" name="Rezervirano mjesto okomitog teksta 2">
            <a:extLst>
              <a:ext uri="{FF2B5EF4-FFF2-40B4-BE49-F238E27FC236}">
                <a16:creationId xmlns:a16="http://schemas.microsoft.com/office/drawing/2014/main" id="{4051684F-C799-4C94-AA9F-35AF93C5F6C7}"/>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a16="http://schemas.microsoft.com/office/drawing/2014/main" id="{411C92C0-905C-40D5-816C-E6AC2B522C64}"/>
              </a:ext>
            </a:extLst>
          </p:cNvPr>
          <p:cNvSpPr>
            <a:spLocks noGrp="1"/>
          </p:cNvSpPr>
          <p:nvPr>
            <p:ph type="dt" sz="half" idx="10"/>
          </p:nvPr>
        </p:nvSpPr>
        <p:spPr/>
        <p:txBody>
          <a:bodyPr/>
          <a:lstStyle/>
          <a:p>
            <a:fld id="{4817AC2F-967E-461C-8047-ADFE2BD088AA}" type="datetimeFigureOut">
              <a:rPr lang="en-US" smtClean="0"/>
              <a:t>5/21/2021</a:t>
            </a:fld>
            <a:endParaRPr lang="en-US"/>
          </a:p>
        </p:txBody>
      </p:sp>
      <p:sp>
        <p:nvSpPr>
          <p:cNvPr id="5" name="Rezervirano mjesto podnožja 4">
            <a:extLst>
              <a:ext uri="{FF2B5EF4-FFF2-40B4-BE49-F238E27FC236}">
                <a16:creationId xmlns:a16="http://schemas.microsoft.com/office/drawing/2014/main" id="{0414F7E6-FB48-46D7-8779-43FB104A5D48}"/>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9824B950-67B0-482D-93F2-1D5BCD377597}"/>
              </a:ext>
            </a:extLst>
          </p:cNvPr>
          <p:cNvSpPr>
            <a:spLocks noGrp="1"/>
          </p:cNvSpPr>
          <p:nvPr>
            <p:ph type="sldNum" sz="quarter" idx="12"/>
          </p:nvPr>
        </p:nvSpPr>
        <p:spPr/>
        <p:txBody>
          <a:bodyPr/>
          <a:lstStyle/>
          <a:p>
            <a:fld id="{ABBDBD1F-F9FC-475C-B065-42354D847520}" type="slidenum">
              <a:rPr lang="en-US" smtClean="0"/>
              <a:t>‹#›</a:t>
            </a:fld>
            <a:endParaRPr lang="en-US"/>
          </a:p>
        </p:txBody>
      </p:sp>
    </p:spTree>
    <p:extLst>
      <p:ext uri="{BB962C8B-B14F-4D97-AF65-F5344CB8AC3E}">
        <p14:creationId xmlns:p14="http://schemas.microsoft.com/office/powerpoint/2010/main" val="43738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05B35D-CBE6-4A98-BCF6-7A3E35DA6049}"/>
              </a:ext>
            </a:extLst>
          </p:cNvPr>
          <p:cNvSpPr>
            <a:spLocks noGrp="1"/>
          </p:cNvSpPr>
          <p:nvPr>
            <p:ph type="title"/>
          </p:nvPr>
        </p:nvSpPr>
        <p:spPr/>
        <p:txBody>
          <a:bodyPr/>
          <a:lstStyle/>
          <a:p>
            <a:r>
              <a:rPr lang="hr-HR"/>
              <a:t>Kliknite da biste uredili stil naslova matrice</a:t>
            </a:r>
            <a:endParaRPr lang="en-US"/>
          </a:p>
        </p:txBody>
      </p:sp>
      <p:sp>
        <p:nvSpPr>
          <p:cNvPr id="3" name="Rezervirano mjesto sadržaja 2">
            <a:extLst>
              <a:ext uri="{FF2B5EF4-FFF2-40B4-BE49-F238E27FC236}">
                <a16:creationId xmlns:a16="http://schemas.microsoft.com/office/drawing/2014/main" id="{E41D4E3A-744F-46BC-87C9-D902804FD2E7}"/>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a16="http://schemas.microsoft.com/office/drawing/2014/main" id="{712417D9-879D-4F69-924C-34B1C5C287AF}"/>
              </a:ext>
            </a:extLst>
          </p:cNvPr>
          <p:cNvSpPr>
            <a:spLocks noGrp="1"/>
          </p:cNvSpPr>
          <p:nvPr>
            <p:ph type="dt" sz="half" idx="10"/>
          </p:nvPr>
        </p:nvSpPr>
        <p:spPr/>
        <p:txBody>
          <a:bodyPr/>
          <a:lstStyle/>
          <a:p>
            <a:fld id="{4817AC2F-967E-461C-8047-ADFE2BD088AA}" type="datetimeFigureOut">
              <a:rPr lang="en-US" smtClean="0"/>
              <a:t>5/21/2021</a:t>
            </a:fld>
            <a:endParaRPr lang="en-US"/>
          </a:p>
        </p:txBody>
      </p:sp>
      <p:sp>
        <p:nvSpPr>
          <p:cNvPr id="5" name="Rezervirano mjesto podnožja 4">
            <a:extLst>
              <a:ext uri="{FF2B5EF4-FFF2-40B4-BE49-F238E27FC236}">
                <a16:creationId xmlns:a16="http://schemas.microsoft.com/office/drawing/2014/main" id="{502FECBB-7702-4D86-9745-9780423394BA}"/>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9FFD9376-2812-4139-A143-57191C705F13}"/>
              </a:ext>
            </a:extLst>
          </p:cNvPr>
          <p:cNvSpPr>
            <a:spLocks noGrp="1"/>
          </p:cNvSpPr>
          <p:nvPr>
            <p:ph type="sldNum" sz="quarter" idx="12"/>
          </p:nvPr>
        </p:nvSpPr>
        <p:spPr/>
        <p:txBody>
          <a:bodyPr/>
          <a:lstStyle/>
          <a:p>
            <a:fld id="{ABBDBD1F-F9FC-475C-B065-42354D847520}" type="slidenum">
              <a:rPr lang="en-US" smtClean="0"/>
              <a:t>‹#›</a:t>
            </a:fld>
            <a:endParaRPr lang="en-US"/>
          </a:p>
        </p:txBody>
      </p:sp>
    </p:spTree>
    <p:extLst>
      <p:ext uri="{BB962C8B-B14F-4D97-AF65-F5344CB8AC3E}">
        <p14:creationId xmlns:p14="http://schemas.microsoft.com/office/powerpoint/2010/main" val="303412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C0C63B-D16D-442B-A2CD-E9638CF0AC65}"/>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en-US"/>
          </a:p>
        </p:txBody>
      </p:sp>
      <p:sp>
        <p:nvSpPr>
          <p:cNvPr id="3" name="Rezervirano mjesto teksta 2">
            <a:extLst>
              <a:ext uri="{FF2B5EF4-FFF2-40B4-BE49-F238E27FC236}">
                <a16:creationId xmlns:a16="http://schemas.microsoft.com/office/drawing/2014/main" id="{8FDDB65E-36D4-40EE-BC3E-C3351ED205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D77494DD-4E7D-4743-9919-511AA93D1891}"/>
              </a:ext>
            </a:extLst>
          </p:cNvPr>
          <p:cNvSpPr>
            <a:spLocks noGrp="1"/>
          </p:cNvSpPr>
          <p:nvPr>
            <p:ph type="dt" sz="half" idx="10"/>
          </p:nvPr>
        </p:nvSpPr>
        <p:spPr/>
        <p:txBody>
          <a:bodyPr/>
          <a:lstStyle/>
          <a:p>
            <a:fld id="{4817AC2F-967E-461C-8047-ADFE2BD088AA}" type="datetimeFigureOut">
              <a:rPr lang="en-US" smtClean="0"/>
              <a:t>5/21/2021</a:t>
            </a:fld>
            <a:endParaRPr lang="en-US"/>
          </a:p>
        </p:txBody>
      </p:sp>
      <p:sp>
        <p:nvSpPr>
          <p:cNvPr id="5" name="Rezervirano mjesto podnožja 4">
            <a:extLst>
              <a:ext uri="{FF2B5EF4-FFF2-40B4-BE49-F238E27FC236}">
                <a16:creationId xmlns:a16="http://schemas.microsoft.com/office/drawing/2014/main" id="{0D636F94-B093-4BBF-AB52-2D745ED56666}"/>
              </a:ext>
            </a:extLst>
          </p:cNvPr>
          <p:cNvSpPr>
            <a:spLocks noGrp="1"/>
          </p:cNvSpPr>
          <p:nvPr>
            <p:ph type="ftr" sz="quarter" idx="11"/>
          </p:nvPr>
        </p:nvSpPr>
        <p:spPr/>
        <p:txBody>
          <a:bodyPr/>
          <a:lstStyle/>
          <a:p>
            <a:endParaRPr lang="en-US"/>
          </a:p>
        </p:txBody>
      </p:sp>
      <p:sp>
        <p:nvSpPr>
          <p:cNvPr id="6" name="Rezervirano mjesto broja slajda 5">
            <a:extLst>
              <a:ext uri="{FF2B5EF4-FFF2-40B4-BE49-F238E27FC236}">
                <a16:creationId xmlns:a16="http://schemas.microsoft.com/office/drawing/2014/main" id="{52659D2C-8E66-4154-AEC9-B018C284ACA2}"/>
              </a:ext>
            </a:extLst>
          </p:cNvPr>
          <p:cNvSpPr>
            <a:spLocks noGrp="1"/>
          </p:cNvSpPr>
          <p:nvPr>
            <p:ph type="sldNum" sz="quarter" idx="12"/>
          </p:nvPr>
        </p:nvSpPr>
        <p:spPr/>
        <p:txBody>
          <a:bodyPr/>
          <a:lstStyle/>
          <a:p>
            <a:fld id="{ABBDBD1F-F9FC-475C-B065-42354D847520}" type="slidenum">
              <a:rPr lang="en-US" smtClean="0"/>
              <a:t>‹#›</a:t>
            </a:fld>
            <a:endParaRPr lang="en-US"/>
          </a:p>
        </p:txBody>
      </p:sp>
    </p:spTree>
    <p:extLst>
      <p:ext uri="{BB962C8B-B14F-4D97-AF65-F5344CB8AC3E}">
        <p14:creationId xmlns:p14="http://schemas.microsoft.com/office/powerpoint/2010/main" val="312291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08DAEAA-8C59-4A6B-BEE1-C59F5A799EA6}"/>
              </a:ext>
            </a:extLst>
          </p:cNvPr>
          <p:cNvSpPr>
            <a:spLocks noGrp="1"/>
          </p:cNvSpPr>
          <p:nvPr>
            <p:ph type="title"/>
          </p:nvPr>
        </p:nvSpPr>
        <p:spPr/>
        <p:txBody>
          <a:bodyPr/>
          <a:lstStyle/>
          <a:p>
            <a:r>
              <a:rPr lang="hr-HR"/>
              <a:t>Kliknite da biste uredili stil naslova matrice</a:t>
            </a:r>
            <a:endParaRPr lang="en-US"/>
          </a:p>
        </p:txBody>
      </p:sp>
      <p:sp>
        <p:nvSpPr>
          <p:cNvPr id="3" name="Rezervirano mjesto sadržaja 2">
            <a:extLst>
              <a:ext uri="{FF2B5EF4-FFF2-40B4-BE49-F238E27FC236}">
                <a16:creationId xmlns:a16="http://schemas.microsoft.com/office/drawing/2014/main" id="{91BCFB18-AED8-453A-80A5-D7F517F94CA0}"/>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sadržaja 3">
            <a:extLst>
              <a:ext uri="{FF2B5EF4-FFF2-40B4-BE49-F238E27FC236}">
                <a16:creationId xmlns:a16="http://schemas.microsoft.com/office/drawing/2014/main" id="{2A64C28E-BE0C-438A-974A-D2FDC1B5F06F}"/>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Rezervirano mjesto datuma 4">
            <a:extLst>
              <a:ext uri="{FF2B5EF4-FFF2-40B4-BE49-F238E27FC236}">
                <a16:creationId xmlns:a16="http://schemas.microsoft.com/office/drawing/2014/main" id="{5BD2ED9D-7C02-4789-AF63-3DB06CE47E90}"/>
              </a:ext>
            </a:extLst>
          </p:cNvPr>
          <p:cNvSpPr>
            <a:spLocks noGrp="1"/>
          </p:cNvSpPr>
          <p:nvPr>
            <p:ph type="dt" sz="half" idx="10"/>
          </p:nvPr>
        </p:nvSpPr>
        <p:spPr/>
        <p:txBody>
          <a:bodyPr/>
          <a:lstStyle/>
          <a:p>
            <a:fld id="{4817AC2F-967E-461C-8047-ADFE2BD088AA}" type="datetimeFigureOut">
              <a:rPr lang="en-US" smtClean="0"/>
              <a:t>5/21/2021</a:t>
            </a:fld>
            <a:endParaRPr lang="en-US"/>
          </a:p>
        </p:txBody>
      </p:sp>
      <p:sp>
        <p:nvSpPr>
          <p:cNvPr id="6" name="Rezervirano mjesto podnožja 5">
            <a:extLst>
              <a:ext uri="{FF2B5EF4-FFF2-40B4-BE49-F238E27FC236}">
                <a16:creationId xmlns:a16="http://schemas.microsoft.com/office/drawing/2014/main" id="{C7ACB428-2BE8-4C4D-9891-E5542FE43412}"/>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a16="http://schemas.microsoft.com/office/drawing/2014/main" id="{3B03BF0A-536E-42F1-B081-021A6D71C3DC}"/>
              </a:ext>
            </a:extLst>
          </p:cNvPr>
          <p:cNvSpPr>
            <a:spLocks noGrp="1"/>
          </p:cNvSpPr>
          <p:nvPr>
            <p:ph type="sldNum" sz="quarter" idx="12"/>
          </p:nvPr>
        </p:nvSpPr>
        <p:spPr/>
        <p:txBody>
          <a:bodyPr/>
          <a:lstStyle/>
          <a:p>
            <a:fld id="{ABBDBD1F-F9FC-475C-B065-42354D847520}" type="slidenum">
              <a:rPr lang="en-US" smtClean="0"/>
              <a:t>‹#›</a:t>
            </a:fld>
            <a:endParaRPr lang="en-US"/>
          </a:p>
        </p:txBody>
      </p:sp>
    </p:spTree>
    <p:extLst>
      <p:ext uri="{BB962C8B-B14F-4D97-AF65-F5344CB8AC3E}">
        <p14:creationId xmlns:p14="http://schemas.microsoft.com/office/powerpoint/2010/main" val="110201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79B7BB-9C7B-47CC-941A-B0545EBDA25F}"/>
              </a:ext>
            </a:extLst>
          </p:cNvPr>
          <p:cNvSpPr>
            <a:spLocks noGrp="1"/>
          </p:cNvSpPr>
          <p:nvPr>
            <p:ph type="title"/>
          </p:nvPr>
        </p:nvSpPr>
        <p:spPr>
          <a:xfrm>
            <a:off x="839788" y="365125"/>
            <a:ext cx="10515600" cy="1325563"/>
          </a:xfrm>
        </p:spPr>
        <p:txBody>
          <a:bodyPr/>
          <a:lstStyle/>
          <a:p>
            <a:r>
              <a:rPr lang="hr-HR"/>
              <a:t>Kliknite da biste uredili stil naslova matrice</a:t>
            </a:r>
            <a:endParaRPr lang="en-US"/>
          </a:p>
        </p:txBody>
      </p:sp>
      <p:sp>
        <p:nvSpPr>
          <p:cNvPr id="3" name="Rezervirano mjesto teksta 2">
            <a:extLst>
              <a:ext uri="{FF2B5EF4-FFF2-40B4-BE49-F238E27FC236}">
                <a16:creationId xmlns:a16="http://schemas.microsoft.com/office/drawing/2014/main" id="{1F890FDD-4CE3-46B8-84AD-8748667104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AC54422E-5EC2-475B-A9E5-C7DF317E23D4}"/>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5" name="Rezervirano mjesto teksta 4">
            <a:extLst>
              <a:ext uri="{FF2B5EF4-FFF2-40B4-BE49-F238E27FC236}">
                <a16:creationId xmlns:a16="http://schemas.microsoft.com/office/drawing/2014/main" id="{96A035F6-A188-4843-B173-F56A2EF856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86E6D443-1EBB-416C-934F-D9134A2C0967}"/>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7" name="Rezervirano mjesto datuma 6">
            <a:extLst>
              <a:ext uri="{FF2B5EF4-FFF2-40B4-BE49-F238E27FC236}">
                <a16:creationId xmlns:a16="http://schemas.microsoft.com/office/drawing/2014/main" id="{B6B5BE48-D96D-4316-B255-6C09EDD096B6}"/>
              </a:ext>
            </a:extLst>
          </p:cNvPr>
          <p:cNvSpPr>
            <a:spLocks noGrp="1"/>
          </p:cNvSpPr>
          <p:nvPr>
            <p:ph type="dt" sz="half" idx="10"/>
          </p:nvPr>
        </p:nvSpPr>
        <p:spPr/>
        <p:txBody>
          <a:bodyPr/>
          <a:lstStyle/>
          <a:p>
            <a:fld id="{4817AC2F-967E-461C-8047-ADFE2BD088AA}" type="datetimeFigureOut">
              <a:rPr lang="en-US" smtClean="0"/>
              <a:t>5/21/2021</a:t>
            </a:fld>
            <a:endParaRPr lang="en-US"/>
          </a:p>
        </p:txBody>
      </p:sp>
      <p:sp>
        <p:nvSpPr>
          <p:cNvPr id="8" name="Rezervirano mjesto podnožja 7">
            <a:extLst>
              <a:ext uri="{FF2B5EF4-FFF2-40B4-BE49-F238E27FC236}">
                <a16:creationId xmlns:a16="http://schemas.microsoft.com/office/drawing/2014/main" id="{24E698AF-A461-4D5F-9D0D-016E6AF7EE31}"/>
              </a:ext>
            </a:extLst>
          </p:cNvPr>
          <p:cNvSpPr>
            <a:spLocks noGrp="1"/>
          </p:cNvSpPr>
          <p:nvPr>
            <p:ph type="ftr" sz="quarter" idx="11"/>
          </p:nvPr>
        </p:nvSpPr>
        <p:spPr/>
        <p:txBody>
          <a:bodyPr/>
          <a:lstStyle/>
          <a:p>
            <a:endParaRPr lang="en-US"/>
          </a:p>
        </p:txBody>
      </p:sp>
      <p:sp>
        <p:nvSpPr>
          <p:cNvPr id="9" name="Rezervirano mjesto broja slajda 8">
            <a:extLst>
              <a:ext uri="{FF2B5EF4-FFF2-40B4-BE49-F238E27FC236}">
                <a16:creationId xmlns:a16="http://schemas.microsoft.com/office/drawing/2014/main" id="{20B10ED8-9923-4A0E-AC6E-6338D91E08CB}"/>
              </a:ext>
            </a:extLst>
          </p:cNvPr>
          <p:cNvSpPr>
            <a:spLocks noGrp="1"/>
          </p:cNvSpPr>
          <p:nvPr>
            <p:ph type="sldNum" sz="quarter" idx="12"/>
          </p:nvPr>
        </p:nvSpPr>
        <p:spPr/>
        <p:txBody>
          <a:bodyPr/>
          <a:lstStyle/>
          <a:p>
            <a:fld id="{ABBDBD1F-F9FC-475C-B065-42354D847520}" type="slidenum">
              <a:rPr lang="en-US" smtClean="0"/>
              <a:t>‹#›</a:t>
            </a:fld>
            <a:endParaRPr lang="en-US"/>
          </a:p>
        </p:txBody>
      </p:sp>
    </p:spTree>
    <p:extLst>
      <p:ext uri="{BB962C8B-B14F-4D97-AF65-F5344CB8AC3E}">
        <p14:creationId xmlns:p14="http://schemas.microsoft.com/office/powerpoint/2010/main" val="156984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6DF884-3D2A-4928-AD25-3C118E554B14}"/>
              </a:ext>
            </a:extLst>
          </p:cNvPr>
          <p:cNvSpPr>
            <a:spLocks noGrp="1"/>
          </p:cNvSpPr>
          <p:nvPr>
            <p:ph type="title"/>
          </p:nvPr>
        </p:nvSpPr>
        <p:spPr/>
        <p:txBody>
          <a:bodyPr/>
          <a:lstStyle/>
          <a:p>
            <a:r>
              <a:rPr lang="hr-HR"/>
              <a:t>Kliknite da biste uredili stil naslova matrice</a:t>
            </a:r>
            <a:endParaRPr lang="en-US"/>
          </a:p>
        </p:txBody>
      </p:sp>
      <p:sp>
        <p:nvSpPr>
          <p:cNvPr id="3" name="Rezervirano mjesto datuma 2">
            <a:extLst>
              <a:ext uri="{FF2B5EF4-FFF2-40B4-BE49-F238E27FC236}">
                <a16:creationId xmlns:a16="http://schemas.microsoft.com/office/drawing/2014/main" id="{A28E2023-CA13-457A-BF20-D04AB342018B}"/>
              </a:ext>
            </a:extLst>
          </p:cNvPr>
          <p:cNvSpPr>
            <a:spLocks noGrp="1"/>
          </p:cNvSpPr>
          <p:nvPr>
            <p:ph type="dt" sz="half" idx="10"/>
          </p:nvPr>
        </p:nvSpPr>
        <p:spPr/>
        <p:txBody>
          <a:bodyPr/>
          <a:lstStyle/>
          <a:p>
            <a:fld id="{4817AC2F-967E-461C-8047-ADFE2BD088AA}" type="datetimeFigureOut">
              <a:rPr lang="en-US" smtClean="0"/>
              <a:t>5/21/2021</a:t>
            </a:fld>
            <a:endParaRPr lang="en-US"/>
          </a:p>
        </p:txBody>
      </p:sp>
      <p:sp>
        <p:nvSpPr>
          <p:cNvPr id="4" name="Rezervirano mjesto podnožja 3">
            <a:extLst>
              <a:ext uri="{FF2B5EF4-FFF2-40B4-BE49-F238E27FC236}">
                <a16:creationId xmlns:a16="http://schemas.microsoft.com/office/drawing/2014/main" id="{66087971-9D37-4C18-9523-DA54379C38D5}"/>
              </a:ext>
            </a:extLst>
          </p:cNvPr>
          <p:cNvSpPr>
            <a:spLocks noGrp="1"/>
          </p:cNvSpPr>
          <p:nvPr>
            <p:ph type="ftr" sz="quarter" idx="11"/>
          </p:nvPr>
        </p:nvSpPr>
        <p:spPr/>
        <p:txBody>
          <a:bodyPr/>
          <a:lstStyle/>
          <a:p>
            <a:endParaRPr lang="en-US"/>
          </a:p>
        </p:txBody>
      </p:sp>
      <p:sp>
        <p:nvSpPr>
          <p:cNvPr id="5" name="Rezervirano mjesto broja slajda 4">
            <a:extLst>
              <a:ext uri="{FF2B5EF4-FFF2-40B4-BE49-F238E27FC236}">
                <a16:creationId xmlns:a16="http://schemas.microsoft.com/office/drawing/2014/main" id="{66470333-A602-4370-8A7C-81A0913CDFF1}"/>
              </a:ext>
            </a:extLst>
          </p:cNvPr>
          <p:cNvSpPr>
            <a:spLocks noGrp="1"/>
          </p:cNvSpPr>
          <p:nvPr>
            <p:ph type="sldNum" sz="quarter" idx="12"/>
          </p:nvPr>
        </p:nvSpPr>
        <p:spPr/>
        <p:txBody>
          <a:bodyPr/>
          <a:lstStyle/>
          <a:p>
            <a:fld id="{ABBDBD1F-F9FC-475C-B065-42354D847520}" type="slidenum">
              <a:rPr lang="en-US" smtClean="0"/>
              <a:t>‹#›</a:t>
            </a:fld>
            <a:endParaRPr lang="en-US"/>
          </a:p>
        </p:txBody>
      </p:sp>
    </p:spTree>
    <p:extLst>
      <p:ext uri="{BB962C8B-B14F-4D97-AF65-F5344CB8AC3E}">
        <p14:creationId xmlns:p14="http://schemas.microsoft.com/office/powerpoint/2010/main" val="285761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23E58996-18E6-4923-A1DA-D73B6B0BBB64}"/>
              </a:ext>
            </a:extLst>
          </p:cNvPr>
          <p:cNvSpPr>
            <a:spLocks noGrp="1"/>
          </p:cNvSpPr>
          <p:nvPr>
            <p:ph type="dt" sz="half" idx="10"/>
          </p:nvPr>
        </p:nvSpPr>
        <p:spPr/>
        <p:txBody>
          <a:bodyPr/>
          <a:lstStyle/>
          <a:p>
            <a:fld id="{4817AC2F-967E-461C-8047-ADFE2BD088AA}" type="datetimeFigureOut">
              <a:rPr lang="en-US" smtClean="0"/>
              <a:t>5/21/2021</a:t>
            </a:fld>
            <a:endParaRPr lang="en-US"/>
          </a:p>
        </p:txBody>
      </p:sp>
      <p:sp>
        <p:nvSpPr>
          <p:cNvPr id="3" name="Rezervirano mjesto podnožja 2">
            <a:extLst>
              <a:ext uri="{FF2B5EF4-FFF2-40B4-BE49-F238E27FC236}">
                <a16:creationId xmlns:a16="http://schemas.microsoft.com/office/drawing/2014/main" id="{B48AE74E-9BDC-4131-A98E-E34D71725460}"/>
              </a:ext>
            </a:extLst>
          </p:cNvPr>
          <p:cNvSpPr>
            <a:spLocks noGrp="1"/>
          </p:cNvSpPr>
          <p:nvPr>
            <p:ph type="ftr" sz="quarter" idx="11"/>
          </p:nvPr>
        </p:nvSpPr>
        <p:spPr/>
        <p:txBody>
          <a:bodyPr/>
          <a:lstStyle/>
          <a:p>
            <a:endParaRPr lang="en-US"/>
          </a:p>
        </p:txBody>
      </p:sp>
      <p:sp>
        <p:nvSpPr>
          <p:cNvPr id="4" name="Rezervirano mjesto broja slajda 3">
            <a:extLst>
              <a:ext uri="{FF2B5EF4-FFF2-40B4-BE49-F238E27FC236}">
                <a16:creationId xmlns:a16="http://schemas.microsoft.com/office/drawing/2014/main" id="{B3A43C22-060B-4796-8C97-5DC1C7961AFB}"/>
              </a:ext>
            </a:extLst>
          </p:cNvPr>
          <p:cNvSpPr>
            <a:spLocks noGrp="1"/>
          </p:cNvSpPr>
          <p:nvPr>
            <p:ph type="sldNum" sz="quarter" idx="12"/>
          </p:nvPr>
        </p:nvSpPr>
        <p:spPr/>
        <p:txBody>
          <a:bodyPr/>
          <a:lstStyle/>
          <a:p>
            <a:fld id="{ABBDBD1F-F9FC-475C-B065-42354D847520}" type="slidenum">
              <a:rPr lang="en-US" smtClean="0"/>
              <a:t>‹#›</a:t>
            </a:fld>
            <a:endParaRPr lang="en-US"/>
          </a:p>
        </p:txBody>
      </p:sp>
    </p:spTree>
    <p:extLst>
      <p:ext uri="{BB962C8B-B14F-4D97-AF65-F5344CB8AC3E}">
        <p14:creationId xmlns:p14="http://schemas.microsoft.com/office/powerpoint/2010/main" val="350082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C69280F-3FCC-480A-AFF8-2B20274D315F}"/>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a:p>
        </p:txBody>
      </p:sp>
      <p:sp>
        <p:nvSpPr>
          <p:cNvPr id="3" name="Rezervirano mjesto sadržaja 2">
            <a:extLst>
              <a:ext uri="{FF2B5EF4-FFF2-40B4-BE49-F238E27FC236}">
                <a16:creationId xmlns:a16="http://schemas.microsoft.com/office/drawing/2014/main" id="{D92A2235-644D-4CBC-AED6-8B90EC7ED7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teksta 3">
            <a:extLst>
              <a:ext uri="{FF2B5EF4-FFF2-40B4-BE49-F238E27FC236}">
                <a16:creationId xmlns:a16="http://schemas.microsoft.com/office/drawing/2014/main" id="{9AA02E15-D36D-4B19-A018-1276FF3AC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3E8C4708-77B2-46CA-8DA3-B653679C7FEE}"/>
              </a:ext>
            </a:extLst>
          </p:cNvPr>
          <p:cNvSpPr>
            <a:spLocks noGrp="1"/>
          </p:cNvSpPr>
          <p:nvPr>
            <p:ph type="dt" sz="half" idx="10"/>
          </p:nvPr>
        </p:nvSpPr>
        <p:spPr/>
        <p:txBody>
          <a:bodyPr/>
          <a:lstStyle/>
          <a:p>
            <a:fld id="{4817AC2F-967E-461C-8047-ADFE2BD088AA}" type="datetimeFigureOut">
              <a:rPr lang="en-US" smtClean="0"/>
              <a:t>5/21/2021</a:t>
            </a:fld>
            <a:endParaRPr lang="en-US"/>
          </a:p>
        </p:txBody>
      </p:sp>
      <p:sp>
        <p:nvSpPr>
          <p:cNvPr id="6" name="Rezervirano mjesto podnožja 5">
            <a:extLst>
              <a:ext uri="{FF2B5EF4-FFF2-40B4-BE49-F238E27FC236}">
                <a16:creationId xmlns:a16="http://schemas.microsoft.com/office/drawing/2014/main" id="{BA6BA077-22E2-4B4A-B6C6-CAF783BC640B}"/>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a16="http://schemas.microsoft.com/office/drawing/2014/main" id="{B70506F9-F5BD-407B-BE44-18E0B16C399B}"/>
              </a:ext>
            </a:extLst>
          </p:cNvPr>
          <p:cNvSpPr>
            <a:spLocks noGrp="1"/>
          </p:cNvSpPr>
          <p:nvPr>
            <p:ph type="sldNum" sz="quarter" idx="12"/>
          </p:nvPr>
        </p:nvSpPr>
        <p:spPr/>
        <p:txBody>
          <a:bodyPr/>
          <a:lstStyle/>
          <a:p>
            <a:fld id="{ABBDBD1F-F9FC-475C-B065-42354D847520}" type="slidenum">
              <a:rPr lang="en-US" smtClean="0"/>
              <a:t>‹#›</a:t>
            </a:fld>
            <a:endParaRPr lang="en-US"/>
          </a:p>
        </p:txBody>
      </p:sp>
    </p:spTree>
    <p:extLst>
      <p:ext uri="{BB962C8B-B14F-4D97-AF65-F5344CB8AC3E}">
        <p14:creationId xmlns:p14="http://schemas.microsoft.com/office/powerpoint/2010/main" val="380375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CA29798-7FCC-4768-9ADA-1661D4FB7854}"/>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a:p>
        </p:txBody>
      </p:sp>
      <p:sp>
        <p:nvSpPr>
          <p:cNvPr id="3" name="Rezervirano mjesto slike 2">
            <a:extLst>
              <a:ext uri="{FF2B5EF4-FFF2-40B4-BE49-F238E27FC236}">
                <a16:creationId xmlns:a16="http://schemas.microsoft.com/office/drawing/2014/main" id="{952D3F42-0502-4BBB-8346-1941D18C6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Rezervirano mjesto teksta 3">
            <a:extLst>
              <a:ext uri="{FF2B5EF4-FFF2-40B4-BE49-F238E27FC236}">
                <a16:creationId xmlns:a16="http://schemas.microsoft.com/office/drawing/2014/main" id="{B36DFED4-ADED-42D9-BCB9-DB12EC1D9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8275AFD0-E567-49AA-B0FB-2E3B37556EAB}"/>
              </a:ext>
            </a:extLst>
          </p:cNvPr>
          <p:cNvSpPr>
            <a:spLocks noGrp="1"/>
          </p:cNvSpPr>
          <p:nvPr>
            <p:ph type="dt" sz="half" idx="10"/>
          </p:nvPr>
        </p:nvSpPr>
        <p:spPr/>
        <p:txBody>
          <a:bodyPr/>
          <a:lstStyle/>
          <a:p>
            <a:fld id="{4817AC2F-967E-461C-8047-ADFE2BD088AA}" type="datetimeFigureOut">
              <a:rPr lang="en-US" smtClean="0"/>
              <a:t>5/21/2021</a:t>
            </a:fld>
            <a:endParaRPr lang="en-US"/>
          </a:p>
        </p:txBody>
      </p:sp>
      <p:sp>
        <p:nvSpPr>
          <p:cNvPr id="6" name="Rezervirano mjesto podnožja 5">
            <a:extLst>
              <a:ext uri="{FF2B5EF4-FFF2-40B4-BE49-F238E27FC236}">
                <a16:creationId xmlns:a16="http://schemas.microsoft.com/office/drawing/2014/main" id="{490DEDDD-F84A-4BED-8559-CF40744C2FD6}"/>
              </a:ext>
            </a:extLst>
          </p:cNvPr>
          <p:cNvSpPr>
            <a:spLocks noGrp="1"/>
          </p:cNvSpPr>
          <p:nvPr>
            <p:ph type="ftr" sz="quarter" idx="11"/>
          </p:nvPr>
        </p:nvSpPr>
        <p:spPr/>
        <p:txBody>
          <a:bodyPr/>
          <a:lstStyle/>
          <a:p>
            <a:endParaRPr lang="en-US"/>
          </a:p>
        </p:txBody>
      </p:sp>
      <p:sp>
        <p:nvSpPr>
          <p:cNvPr id="7" name="Rezervirano mjesto broja slajda 6">
            <a:extLst>
              <a:ext uri="{FF2B5EF4-FFF2-40B4-BE49-F238E27FC236}">
                <a16:creationId xmlns:a16="http://schemas.microsoft.com/office/drawing/2014/main" id="{6BBB7C60-2F92-4FB4-9BF1-FD75B7D3D4A2}"/>
              </a:ext>
            </a:extLst>
          </p:cNvPr>
          <p:cNvSpPr>
            <a:spLocks noGrp="1"/>
          </p:cNvSpPr>
          <p:nvPr>
            <p:ph type="sldNum" sz="quarter" idx="12"/>
          </p:nvPr>
        </p:nvSpPr>
        <p:spPr/>
        <p:txBody>
          <a:bodyPr/>
          <a:lstStyle/>
          <a:p>
            <a:fld id="{ABBDBD1F-F9FC-475C-B065-42354D847520}" type="slidenum">
              <a:rPr lang="en-US" smtClean="0"/>
              <a:t>‹#›</a:t>
            </a:fld>
            <a:endParaRPr lang="en-US"/>
          </a:p>
        </p:txBody>
      </p:sp>
    </p:spTree>
    <p:extLst>
      <p:ext uri="{BB962C8B-B14F-4D97-AF65-F5344CB8AC3E}">
        <p14:creationId xmlns:p14="http://schemas.microsoft.com/office/powerpoint/2010/main" val="77276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EC43AC15-87F0-43F6-BCED-8D33FD5B1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en-US"/>
          </a:p>
        </p:txBody>
      </p:sp>
      <p:sp>
        <p:nvSpPr>
          <p:cNvPr id="3" name="Rezervirano mjesto teksta 2">
            <a:extLst>
              <a:ext uri="{FF2B5EF4-FFF2-40B4-BE49-F238E27FC236}">
                <a16:creationId xmlns:a16="http://schemas.microsoft.com/office/drawing/2014/main" id="{A9585D8E-0360-4A88-AEED-3CC0A4CA5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Rezervirano mjesto datuma 3">
            <a:extLst>
              <a:ext uri="{FF2B5EF4-FFF2-40B4-BE49-F238E27FC236}">
                <a16:creationId xmlns:a16="http://schemas.microsoft.com/office/drawing/2014/main" id="{A8431911-D6D8-441C-A477-CB89C4E16D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7AC2F-967E-461C-8047-ADFE2BD088AA}" type="datetimeFigureOut">
              <a:rPr lang="en-US" smtClean="0"/>
              <a:t>5/21/2021</a:t>
            </a:fld>
            <a:endParaRPr lang="en-US"/>
          </a:p>
        </p:txBody>
      </p:sp>
      <p:sp>
        <p:nvSpPr>
          <p:cNvPr id="5" name="Rezervirano mjesto podnožja 4">
            <a:extLst>
              <a:ext uri="{FF2B5EF4-FFF2-40B4-BE49-F238E27FC236}">
                <a16:creationId xmlns:a16="http://schemas.microsoft.com/office/drawing/2014/main" id="{D890434A-4D3D-4387-B30F-BE433D28A7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Rezervirano mjesto broja slajda 5">
            <a:extLst>
              <a:ext uri="{FF2B5EF4-FFF2-40B4-BE49-F238E27FC236}">
                <a16:creationId xmlns:a16="http://schemas.microsoft.com/office/drawing/2014/main" id="{4F1DE6FB-500A-4F87-85C1-AE662C1DC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DBD1F-F9FC-475C-B065-42354D847520}" type="slidenum">
              <a:rPr lang="en-US" smtClean="0"/>
              <a:t>‹#›</a:t>
            </a:fld>
            <a:endParaRPr lang="en-US"/>
          </a:p>
        </p:txBody>
      </p:sp>
    </p:spTree>
    <p:extLst>
      <p:ext uri="{BB962C8B-B14F-4D97-AF65-F5344CB8AC3E}">
        <p14:creationId xmlns:p14="http://schemas.microsoft.com/office/powerpoint/2010/main" val="2704013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C2A221-645E-428C-BCDF-DA69E6CF505D}"/>
              </a:ext>
            </a:extLst>
          </p:cNvPr>
          <p:cNvSpPr>
            <a:spLocks noGrp="1"/>
          </p:cNvSpPr>
          <p:nvPr>
            <p:ph type="title"/>
          </p:nvPr>
        </p:nvSpPr>
        <p:spPr/>
        <p:txBody>
          <a:bodyPr/>
          <a:lstStyle/>
          <a:p>
            <a:endParaRPr lang="en-US"/>
          </a:p>
        </p:txBody>
      </p:sp>
      <p:sp>
        <p:nvSpPr>
          <p:cNvPr id="3" name="Rezervirano mjesto sadržaja 2">
            <a:extLst>
              <a:ext uri="{FF2B5EF4-FFF2-40B4-BE49-F238E27FC236}">
                <a16:creationId xmlns:a16="http://schemas.microsoft.com/office/drawing/2014/main" id="{79EBFD7F-E356-49C0-A366-752560FBE214}"/>
              </a:ext>
            </a:extLst>
          </p:cNvPr>
          <p:cNvSpPr>
            <a:spLocks noGrp="1"/>
          </p:cNvSpPr>
          <p:nvPr>
            <p:ph idx="1"/>
          </p:nvPr>
        </p:nvSpPr>
        <p:spPr/>
        <p:txBody>
          <a:bodyPr/>
          <a:lstStyle/>
          <a:p>
            <a:endParaRPr lang="en-US" dirty="0"/>
          </a:p>
        </p:txBody>
      </p:sp>
      <p:pic>
        <p:nvPicPr>
          <p:cNvPr id="2050" name="Picture 2" descr="Germany Open Day - PTC Education Consultants">
            <a:extLst>
              <a:ext uri="{FF2B5EF4-FFF2-40B4-BE49-F238E27FC236}">
                <a16:creationId xmlns:a16="http://schemas.microsoft.com/office/drawing/2014/main" id="{6D7BD36A-035F-4C80-89EE-E90E2574F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1D1DFD57-DC9B-45DE-9D37-CD2D6AE21305}"/>
              </a:ext>
            </a:extLst>
          </p:cNvPr>
          <p:cNvSpPr txBox="1"/>
          <p:nvPr/>
        </p:nvSpPr>
        <p:spPr>
          <a:xfrm>
            <a:off x="6258757" y="1144588"/>
            <a:ext cx="3856608" cy="1077218"/>
          </a:xfrm>
          <a:prstGeom prst="rect">
            <a:avLst/>
          </a:prstGeom>
          <a:noFill/>
        </p:spPr>
        <p:txBody>
          <a:bodyPr wrap="square" rtlCol="0">
            <a:spAutoFit/>
          </a:bodyPr>
          <a:lstStyle/>
          <a:p>
            <a:r>
              <a:rPr lang="hr-HR" sz="3200" b="1" i="1" dirty="0" err="1">
                <a:latin typeface="Bodoni MT" panose="02070603080606020203" pitchFamily="18" charset="0"/>
              </a:rPr>
              <a:t>Interessantes</a:t>
            </a:r>
            <a:r>
              <a:rPr lang="hr-HR" sz="3200" b="1" i="1" dirty="0">
                <a:latin typeface="Bodoni MT" panose="02070603080606020203" pitchFamily="18" charset="0"/>
              </a:rPr>
              <a:t> </a:t>
            </a:r>
            <a:r>
              <a:rPr lang="en-US" sz="3200" b="1" i="1" dirty="0">
                <a:solidFill>
                  <a:srgbClr val="000000"/>
                </a:solidFill>
                <a:effectLst/>
                <a:latin typeface="Bodoni MT" panose="02070603080606020203" pitchFamily="18" charset="0"/>
              </a:rPr>
              <a:t>ü</a:t>
            </a:r>
            <a:r>
              <a:rPr lang="hr-HR" sz="3200" b="1" i="1" dirty="0" err="1">
                <a:solidFill>
                  <a:srgbClr val="000000"/>
                </a:solidFill>
                <a:effectLst/>
                <a:latin typeface="Bodoni MT" panose="02070603080606020203" pitchFamily="18" charset="0"/>
              </a:rPr>
              <a:t>ber</a:t>
            </a:r>
            <a:r>
              <a:rPr lang="hr-HR" sz="3200" b="1" i="1" dirty="0">
                <a:solidFill>
                  <a:srgbClr val="000000"/>
                </a:solidFill>
                <a:effectLst/>
                <a:latin typeface="Bodoni MT" panose="02070603080606020203" pitchFamily="18" charset="0"/>
              </a:rPr>
              <a:t> </a:t>
            </a:r>
            <a:r>
              <a:rPr lang="hr-HR" sz="3200" b="1" i="1" dirty="0" err="1">
                <a:solidFill>
                  <a:srgbClr val="000000"/>
                </a:solidFill>
                <a:effectLst/>
                <a:latin typeface="Bodoni MT" panose="02070603080606020203" pitchFamily="18" charset="0"/>
              </a:rPr>
              <a:t>Deutschland</a:t>
            </a:r>
            <a:endParaRPr lang="en-US" sz="3200" b="1" i="1" dirty="0">
              <a:solidFill>
                <a:srgbClr val="000000"/>
              </a:solidFill>
              <a:effectLst/>
              <a:latin typeface="Bodoni MT" panose="02070603080606020203" pitchFamily="18" charset="0"/>
            </a:endParaRPr>
          </a:p>
        </p:txBody>
      </p:sp>
      <p:sp>
        <p:nvSpPr>
          <p:cNvPr id="5" name="TekstniOkvir 4">
            <a:extLst>
              <a:ext uri="{FF2B5EF4-FFF2-40B4-BE49-F238E27FC236}">
                <a16:creationId xmlns:a16="http://schemas.microsoft.com/office/drawing/2014/main" id="{CBB4B516-4140-4A86-B35F-06BF7F634574}"/>
              </a:ext>
            </a:extLst>
          </p:cNvPr>
          <p:cNvSpPr txBox="1"/>
          <p:nvPr/>
        </p:nvSpPr>
        <p:spPr>
          <a:xfrm>
            <a:off x="9579006" y="6176963"/>
            <a:ext cx="2281561" cy="369332"/>
          </a:xfrm>
          <a:prstGeom prst="rect">
            <a:avLst/>
          </a:prstGeom>
          <a:noFill/>
        </p:spPr>
        <p:txBody>
          <a:bodyPr wrap="square" rtlCol="0">
            <a:spAutoFit/>
          </a:bodyPr>
          <a:lstStyle/>
          <a:p>
            <a:r>
              <a:rPr lang="hr-HR" b="1" dirty="0">
                <a:solidFill>
                  <a:schemeClr val="bg1"/>
                </a:solidFill>
                <a:latin typeface="Bodoni MT" panose="02070603080606020203" pitchFamily="18" charset="0"/>
              </a:rPr>
              <a:t>Nikolina Vukoja 7.A</a:t>
            </a:r>
            <a:endParaRPr lang="en-US" b="1" dirty="0">
              <a:solidFill>
                <a:schemeClr val="bg1"/>
              </a:solidFill>
              <a:latin typeface="Bodoni MT" panose="02070603080606020203" pitchFamily="18" charset="0"/>
            </a:endParaRPr>
          </a:p>
        </p:txBody>
      </p:sp>
    </p:spTree>
    <p:extLst>
      <p:ext uri="{BB962C8B-B14F-4D97-AF65-F5344CB8AC3E}">
        <p14:creationId xmlns:p14="http://schemas.microsoft.com/office/powerpoint/2010/main" val="252486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D1C4C7-534B-4342-B542-A804A2982DA3}"/>
              </a:ext>
            </a:extLst>
          </p:cNvPr>
          <p:cNvSpPr>
            <a:spLocks noGrp="1"/>
          </p:cNvSpPr>
          <p:nvPr>
            <p:ph type="title"/>
          </p:nvPr>
        </p:nvSpPr>
        <p:spPr>
          <a:xfrm>
            <a:off x="545969" y="365125"/>
            <a:ext cx="10807831" cy="1325563"/>
          </a:xfrm>
        </p:spPr>
        <p:txBody>
          <a:bodyPr/>
          <a:lstStyle/>
          <a:p>
            <a:r>
              <a:rPr lang="en-US" b="1" i="1" dirty="0">
                <a:solidFill>
                  <a:srgbClr val="222222"/>
                </a:solidFill>
                <a:effectLst/>
                <a:latin typeface="Bodoni MT" panose="02070603080606020203" pitchFamily="18" charset="0"/>
              </a:rPr>
              <a:t>Schloss Neuschwanstein</a:t>
            </a:r>
            <a:endParaRPr lang="en-US" b="1" i="1" dirty="0">
              <a:latin typeface="Bodoni MT" panose="02070603080606020203" pitchFamily="18" charset="0"/>
            </a:endParaRPr>
          </a:p>
        </p:txBody>
      </p:sp>
      <p:sp>
        <p:nvSpPr>
          <p:cNvPr id="3" name="Rezervirano mjesto sadržaja 2">
            <a:extLst>
              <a:ext uri="{FF2B5EF4-FFF2-40B4-BE49-F238E27FC236}">
                <a16:creationId xmlns:a16="http://schemas.microsoft.com/office/drawing/2014/main" id="{3A6F5D26-BF49-4992-9F7E-510127A323CE}"/>
              </a:ext>
            </a:extLst>
          </p:cNvPr>
          <p:cNvSpPr>
            <a:spLocks noGrp="1"/>
          </p:cNvSpPr>
          <p:nvPr>
            <p:ph idx="1"/>
          </p:nvPr>
        </p:nvSpPr>
        <p:spPr>
          <a:xfrm>
            <a:off x="735291" y="1797344"/>
            <a:ext cx="5175315" cy="4933393"/>
          </a:xfrm>
        </p:spPr>
        <p:txBody>
          <a:bodyPr>
            <a:normAutofit lnSpcReduction="10000"/>
          </a:bodyPr>
          <a:lstStyle/>
          <a:p>
            <a:pPr marL="0" indent="0">
              <a:buNone/>
            </a:pPr>
            <a:r>
              <a:rPr lang="de-DE" b="1" i="1" dirty="0">
                <a:effectLst/>
                <a:latin typeface="Bodoni MT" panose="02070603080606020203" pitchFamily="18" charset="0"/>
              </a:rPr>
              <a:t>Das Schloss </a:t>
            </a:r>
            <a:r>
              <a:rPr lang="hr-HR" b="1" i="1" dirty="0">
                <a:effectLst/>
                <a:latin typeface="Bodoni MT" panose="02070603080606020203" pitchFamily="18" charset="0"/>
              </a:rPr>
              <a:t>             </a:t>
            </a:r>
            <a:r>
              <a:rPr lang="de-DE" b="1" i="1" dirty="0">
                <a:effectLst/>
                <a:latin typeface="Bodoni MT" panose="02070603080606020203" pitchFamily="18" charset="0"/>
              </a:rPr>
              <a:t>Neuschwanstein steht oberhalb von </a:t>
            </a:r>
            <a:r>
              <a:rPr lang="de-DE" b="1" i="1" dirty="0">
                <a:latin typeface="Bodoni MT" panose="02070603080606020203" pitchFamily="18" charset="0"/>
              </a:rPr>
              <a:t>Hohenschwangau</a:t>
            </a:r>
            <a:r>
              <a:rPr lang="de-DE" b="1" i="1" dirty="0">
                <a:effectLst/>
                <a:latin typeface="Bodoni MT" panose="02070603080606020203" pitchFamily="18" charset="0"/>
              </a:rPr>
              <a:t> bei</a:t>
            </a:r>
            <a:r>
              <a:rPr lang="hr-HR" b="1" i="1" dirty="0">
                <a:effectLst/>
                <a:latin typeface="Bodoni MT" panose="02070603080606020203" pitchFamily="18" charset="0"/>
              </a:rPr>
              <a:t>       </a:t>
            </a:r>
            <a:r>
              <a:rPr lang="de-DE" b="1" i="1" dirty="0">
                <a:effectLst/>
                <a:latin typeface="Bodoni MT" panose="02070603080606020203" pitchFamily="18" charset="0"/>
              </a:rPr>
              <a:t> </a:t>
            </a:r>
            <a:r>
              <a:rPr lang="de-DE" b="1" i="1" dirty="0">
                <a:latin typeface="Bodoni MT" panose="02070603080606020203" pitchFamily="18" charset="0"/>
              </a:rPr>
              <a:t>Füssen</a:t>
            </a:r>
            <a:r>
              <a:rPr lang="de-DE" b="1" i="1" dirty="0">
                <a:effectLst/>
                <a:latin typeface="Bodoni MT" panose="02070603080606020203" pitchFamily="18" charset="0"/>
              </a:rPr>
              <a:t> im südöstlichen </a:t>
            </a:r>
            <a:r>
              <a:rPr lang="de-DE" b="1" i="1" dirty="0">
                <a:latin typeface="Bodoni MT" panose="02070603080606020203" pitchFamily="18" charset="0"/>
              </a:rPr>
              <a:t>bayerischen</a:t>
            </a:r>
            <a:r>
              <a:rPr lang="de-DE" b="1" i="1" dirty="0">
                <a:effectLst/>
                <a:latin typeface="Bodoni MT" panose="02070603080606020203" pitchFamily="18" charset="0"/>
              </a:rPr>
              <a:t> </a:t>
            </a:r>
            <a:r>
              <a:rPr lang="hr-HR" b="1" i="1" dirty="0">
                <a:effectLst/>
                <a:latin typeface="Bodoni MT" panose="02070603080606020203" pitchFamily="18" charset="0"/>
              </a:rPr>
              <a:t>       </a:t>
            </a:r>
            <a:r>
              <a:rPr lang="de-DE" b="1" i="1" dirty="0">
                <a:latin typeface="Bodoni MT" panose="02070603080606020203" pitchFamily="18" charset="0"/>
              </a:rPr>
              <a:t>Allgäu</a:t>
            </a:r>
            <a:r>
              <a:rPr lang="de-DE" b="1" i="1" dirty="0">
                <a:effectLst/>
                <a:latin typeface="Bodoni MT" panose="02070603080606020203" pitchFamily="18" charset="0"/>
              </a:rPr>
              <a:t>. </a:t>
            </a:r>
            <a:r>
              <a:rPr lang="hr-HR" b="1" i="1" dirty="0">
                <a:effectLst/>
                <a:latin typeface="Bodoni MT" panose="02070603080606020203" pitchFamily="18" charset="0"/>
              </a:rPr>
              <a:t>                                            </a:t>
            </a:r>
            <a:r>
              <a:rPr lang="de-DE" b="1" i="1" dirty="0">
                <a:effectLst/>
                <a:latin typeface="Bodoni MT" panose="02070603080606020203" pitchFamily="18" charset="0"/>
              </a:rPr>
              <a:t>Der Bau wurde ab 1869 für den </a:t>
            </a:r>
            <a:r>
              <a:rPr lang="de-DE" b="1" i="1" dirty="0">
                <a:latin typeface="Bodoni MT" panose="02070603080606020203" pitchFamily="18" charset="0"/>
              </a:rPr>
              <a:t>bayerischen König</a:t>
            </a:r>
            <a:r>
              <a:rPr lang="de-DE" b="1" i="1" dirty="0">
                <a:effectLst/>
                <a:latin typeface="Bodoni MT" panose="02070603080606020203" pitchFamily="18" charset="0"/>
              </a:rPr>
              <a:t> </a:t>
            </a:r>
            <a:r>
              <a:rPr lang="de-DE" b="1" i="1" dirty="0">
                <a:latin typeface="Bodoni MT" panose="02070603080606020203" pitchFamily="18" charset="0"/>
              </a:rPr>
              <a:t>Ludwig II.</a:t>
            </a:r>
            <a:r>
              <a:rPr lang="de-DE" b="1" i="1" dirty="0">
                <a:effectLst/>
                <a:latin typeface="Bodoni MT" panose="02070603080606020203" pitchFamily="18" charset="0"/>
              </a:rPr>
              <a:t> als idealisierte Vorstellung einer Ritterburg aus der Zeit des Mittelalters errichtet</a:t>
            </a:r>
            <a:r>
              <a:rPr lang="hr-HR" b="1" i="1" dirty="0">
                <a:effectLst/>
                <a:latin typeface="Bodoni MT" panose="02070603080606020203" pitchFamily="18" charset="0"/>
              </a:rPr>
              <a:t>.</a:t>
            </a:r>
            <a:endParaRPr lang="hr-HR" b="1" i="1" dirty="0">
              <a:solidFill>
                <a:schemeClr val="bg1"/>
              </a:solidFill>
              <a:effectLst/>
              <a:latin typeface="Bodoni MT" panose="02070603080606020203" pitchFamily="18" charset="0"/>
            </a:endParaRPr>
          </a:p>
          <a:p>
            <a:endParaRPr lang="en-US" dirty="0"/>
          </a:p>
        </p:txBody>
      </p:sp>
      <p:pic>
        <p:nvPicPr>
          <p:cNvPr id="5" name="Slika 4">
            <a:extLst>
              <a:ext uri="{FF2B5EF4-FFF2-40B4-BE49-F238E27FC236}">
                <a16:creationId xmlns:a16="http://schemas.microsoft.com/office/drawing/2014/main" id="{121F5DE7-7C06-4C11-8CDA-9125FE472274}"/>
              </a:ext>
            </a:extLst>
          </p:cNvPr>
          <p:cNvPicPr>
            <a:picLocks noChangeAspect="1"/>
          </p:cNvPicPr>
          <p:nvPr/>
        </p:nvPicPr>
        <p:blipFill>
          <a:blip r:embed="rId2"/>
          <a:stretch>
            <a:fillRect/>
          </a:stretch>
        </p:blipFill>
        <p:spPr>
          <a:xfrm>
            <a:off x="0" y="0"/>
            <a:ext cx="1295400" cy="1323975"/>
          </a:xfrm>
          <a:prstGeom prst="rect">
            <a:avLst/>
          </a:prstGeom>
        </p:spPr>
      </p:pic>
      <p:pic>
        <p:nvPicPr>
          <p:cNvPr id="7" name="Slika 6">
            <a:extLst>
              <a:ext uri="{FF2B5EF4-FFF2-40B4-BE49-F238E27FC236}">
                <a16:creationId xmlns:a16="http://schemas.microsoft.com/office/drawing/2014/main" id="{2BBC4F99-958C-4C60-A34E-81A27E33DC01}"/>
              </a:ext>
            </a:extLst>
          </p:cNvPr>
          <p:cNvPicPr>
            <a:picLocks noChangeAspect="1"/>
          </p:cNvPicPr>
          <p:nvPr/>
        </p:nvPicPr>
        <p:blipFill>
          <a:blip r:embed="rId3"/>
          <a:stretch>
            <a:fillRect/>
          </a:stretch>
        </p:blipFill>
        <p:spPr>
          <a:xfrm>
            <a:off x="0" y="5629275"/>
            <a:ext cx="1438275" cy="1228725"/>
          </a:xfrm>
          <a:prstGeom prst="rect">
            <a:avLst/>
          </a:prstGeom>
        </p:spPr>
      </p:pic>
      <p:pic>
        <p:nvPicPr>
          <p:cNvPr id="16390" name="Picture 6" descr="Ludwig II King of Bavaria Metal Tin Plate Sign Tin Sign 20 x 30 CM:  Amazon.co.uk: Kitchen &amp; Home">
            <a:extLst>
              <a:ext uri="{FF2B5EF4-FFF2-40B4-BE49-F238E27FC236}">
                <a16:creationId xmlns:a16="http://schemas.microsoft.com/office/drawing/2014/main" id="{5BF8EBBD-0D5C-4610-8D05-9E37CC11A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7613" y="1690688"/>
            <a:ext cx="3248025" cy="46223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Slika 8">
            <a:extLst>
              <a:ext uri="{FF2B5EF4-FFF2-40B4-BE49-F238E27FC236}">
                <a16:creationId xmlns:a16="http://schemas.microsoft.com/office/drawing/2014/main" id="{45BA7A3A-0015-430A-A832-B4D205B180DB}"/>
              </a:ext>
            </a:extLst>
          </p:cNvPr>
          <p:cNvPicPr>
            <a:picLocks noChangeAspect="1"/>
          </p:cNvPicPr>
          <p:nvPr/>
        </p:nvPicPr>
        <p:blipFill>
          <a:blip r:embed="rId5"/>
          <a:stretch>
            <a:fillRect/>
          </a:stretch>
        </p:blipFill>
        <p:spPr>
          <a:xfrm>
            <a:off x="10934700" y="5838825"/>
            <a:ext cx="1257300" cy="1019175"/>
          </a:xfrm>
          <a:prstGeom prst="rect">
            <a:avLst/>
          </a:prstGeom>
        </p:spPr>
      </p:pic>
      <p:pic>
        <p:nvPicPr>
          <p:cNvPr id="11" name="Slika 10">
            <a:extLst>
              <a:ext uri="{FF2B5EF4-FFF2-40B4-BE49-F238E27FC236}">
                <a16:creationId xmlns:a16="http://schemas.microsoft.com/office/drawing/2014/main" id="{922B08CA-6B60-473B-A1C6-530BB1D119D4}"/>
              </a:ext>
            </a:extLst>
          </p:cNvPr>
          <p:cNvPicPr>
            <a:picLocks noChangeAspect="1"/>
          </p:cNvPicPr>
          <p:nvPr/>
        </p:nvPicPr>
        <p:blipFill>
          <a:blip r:embed="rId6"/>
          <a:stretch>
            <a:fillRect/>
          </a:stretch>
        </p:blipFill>
        <p:spPr>
          <a:xfrm>
            <a:off x="10591800" y="0"/>
            <a:ext cx="1600200" cy="1476375"/>
          </a:xfrm>
          <a:prstGeom prst="rect">
            <a:avLst/>
          </a:prstGeom>
        </p:spPr>
      </p:pic>
    </p:spTree>
    <p:extLst>
      <p:ext uri="{BB962C8B-B14F-4D97-AF65-F5344CB8AC3E}">
        <p14:creationId xmlns:p14="http://schemas.microsoft.com/office/powerpoint/2010/main" val="274970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8DAB92-4F97-4819-89D6-A1AD1E0705D9}"/>
              </a:ext>
            </a:extLst>
          </p:cNvPr>
          <p:cNvSpPr>
            <a:spLocks noGrp="1"/>
          </p:cNvSpPr>
          <p:nvPr>
            <p:ph type="title"/>
          </p:nvPr>
        </p:nvSpPr>
        <p:spPr/>
        <p:txBody>
          <a:bodyPr/>
          <a:lstStyle/>
          <a:p>
            <a:endParaRPr lang="en-US"/>
          </a:p>
        </p:txBody>
      </p:sp>
      <p:sp>
        <p:nvSpPr>
          <p:cNvPr id="3" name="Rezervirano mjesto sadržaja 2">
            <a:extLst>
              <a:ext uri="{FF2B5EF4-FFF2-40B4-BE49-F238E27FC236}">
                <a16:creationId xmlns:a16="http://schemas.microsoft.com/office/drawing/2014/main" id="{1BC8726E-FD1F-4738-9A4E-41A057A26564}"/>
              </a:ext>
            </a:extLst>
          </p:cNvPr>
          <p:cNvSpPr>
            <a:spLocks noGrp="1"/>
          </p:cNvSpPr>
          <p:nvPr>
            <p:ph idx="1"/>
          </p:nvPr>
        </p:nvSpPr>
        <p:spPr/>
        <p:txBody>
          <a:bodyPr/>
          <a:lstStyle/>
          <a:p>
            <a:endParaRPr lang="en-US"/>
          </a:p>
        </p:txBody>
      </p:sp>
      <p:pic>
        <p:nvPicPr>
          <p:cNvPr id="13314" name="Picture 2" descr="Neuschwanstein Archives - Special Private Tours">
            <a:extLst>
              <a:ext uri="{FF2B5EF4-FFF2-40B4-BE49-F238E27FC236}">
                <a16:creationId xmlns:a16="http://schemas.microsoft.com/office/drawing/2014/main" id="{2DEEAF6E-1B43-451D-8786-AE8132083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73798"/>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9C6C9FB1-084E-485C-A7D5-382F20A2DC70}"/>
              </a:ext>
            </a:extLst>
          </p:cNvPr>
          <p:cNvSpPr txBox="1"/>
          <p:nvPr/>
        </p:nvSpPr>
        <p:spPr>
          <a:xfrm>
            <a:off x="197963" y="388664"/>
            <a:ext cx="8625525" cy="3970318"/>
          </a:xfrm>
          <a:prstGeom prst="rect">
            <a:avLst/>
          </a:prstGeom>
          <a:noFill/>
        </p:spPr>
        <p:txBody>
          <a:bodyPr wrap="square" rtlCol="0">
            <a:spAutoFit/>
          </a:bodyPr>
          <a:lstStyle/>
          <a:p>
            <a:endParaRPr lang="hr-HR" b="1" i="1" dirty="0">
              <a:solidFill>
                <a:schemeClr val="bg1"/>
              </a:solidFill>
              <a:latin typeface="Bodoni MT" panose="02070603080606020203" pitchFamily="18" charset="0"/>
            </a:endParaRPr>
          </a:p>
          <a:p>
            <a:endParaRPr lang="hr-HR" b="1" i="1" dirty="0">
              <a:solidFill>
                <a:schemeClr val="bg1"/>
              </a:solidFill>
              <a:effectLst/>
              <a:latin typeface="Bodoni MT" panose="02070603080606020203" pitchFamily="18" charset="0"/>
            </a:endParaRPr>
          </a:p>
          <a:p>
            <a:endParaRPr lang="hr-HR" b="1" i="1" dirty="0">
              <a:solidFill>
                <a:schemeClr val="bg1"/>
              </a:solidFill>
              <a:latin typeface="Bodoni MT" panose="02070603080606020203" pitchFamily="18" charset="0"/>
            </a:endParaRPr>
          </a:p>
          <a:p>
            <a:endParaRPr lang="hr-HR" b="1" i="1" dirty="0">
              <a:solidFill>
                <a:schemeClr val="bg1"/>
              </a:solidFill>
              <a:effectLst/>
              <a:latin typeface="Bodoni MT" panose="02070603080606020203" pitchFamily="18" charset="0"/>
            </a:endParaRPr>
          </a:p>
          <a:p>
            <a:endParaRPr lang="hr-HR" b="1" i="1" dirty="0">
              <a:solidFill>
                <a:schemeClr val="bg1"/>
              </a:solidFill>
              <a:latin typeface="Bodoni MT" panose="02070603080606020203" pitchFamily="18" charset="0"/>
            </a:endParaRPr>
          </a:p>
          <a:p>
            <a:endParaRPr lang="hr-HR" b="1" i="1" dirty="0">
              <a:solidFill>
                <a:schemeClr val="bg1"/>
              </a:solidFill>
              <a:effectLst/>
              <a:latin typeface="Bodoni MT" panose="02070603080606020203" pitchFamily="18" charset="0"/>
            </a:endParaRPr>
          </a:p>
          <a:p>
            <a:endParaRPr lang="hr-HR" b="1" i="1" dirty="0">
              <a:solidFill>
                <a:schemeClr val="bg1"/>
              </a:solidFill>
              <a:latin typeface="Bodoni MT" panose="02070603080606020203" pitchFamily="18" charset="0"/>
            </a:endParaRPr>
          </a:p>
          <a:p>
            <a:endParaRPr lang="hr-HR" b="1" i="1" dirty="0">
              <a:solidFill>
                <a:schemeClr val="bg1"/>
              </a:solidFill>
              <a:effectLst/>
              <a:latin typeface="Bodoni MT" panose="02070603080606020203" pitchFamily="18" charset="0"/>
            </a:endParaRPr>
          </a:p>
          <a:p>
            <a:endParaRPr lang="hr-HR" b="1" i="1" dirty="0">
              <a:solidFill>
                <a:schemeClr val="bg1"/>
              </a:solidFill>
              <a:latin typeface="Bodoni MT" panose="02070603080606020203" pitchFamily="18" charset="0"/>
            </a:endParaRPr>
          </a:p>
          <a:p>
            <a:endParaRPr lang="hr-HR" b="1" i="1" dirty="0">
              <a:solidFill>
                <a:schemeClr val="bg1"/>
              </a:solidFill>
              <a:effectLst/>
              <a:latin typeface="Bodoni MT" panose="02070603080606020203" pitchFamily="18" charset="0"/>
            </a:endParaRPr>
          </a:p>
          <a:p>
            <a:endParaRPr lang="hr-HR" b="1" i="1" dirty="0">
              <a:solidFill>
                <a:schemeClr val="bg1"/>
              </a:solidFill>
              <a:latin typeface="Bodoni MT" panose="02070603080606020203" pitchFamily="18" charset="0"/>
            </a:endParaRPr>
          </a:p>
          <a:p>
            <a:endParaRPr lang="hr-HR" b="1" i="1" dirty="0">
              <a:solidFill>
                <a:schemeClr val="bg1"/>
              </a:solidFill>
              <a:effectLst/>
              <a:latin typeface="Bodoni MT" panose="02070603080606020203" pitchFamily="18" charset="0"/>
            </a:endParaRPr>
          </a:p>
          <a:p>
            <a:endParaRPr lang="hr-HR" b="1" i="1" dirty="0">
              <a:solidFill>
                <a:schemeClr val="bg1"/>
              </a:solidFill>
              <a:effectLst/>
              <a:latin typeface="Bodoni MT" panose="02070603080606020203" pitchFamily="18" charset="0"/>
            </a:endParaRPr>
          </a:p>
          <a:p>
            <a:endParaRPr lang="en-US" dirty="0"/>
          </a:p>
        </p:txBody>
      </p:sp>
      <p:sp>
        <p:nvSpPr>
          <p:cNvPr id="5" name="TekstniOkvir 4">
            <a:extLst>
              <a:ext uri="{FF2B5EF4-FFF2-40B4-BE49-F238E27FC236}">
                <a16:creationId xmlns:a16="http://schemas.microsoft.com/office/drawing/2014/main" id="{67193298-27F5-4E4C-AAC3-39C0C803FF16}"/>
              </a:ext>
            </a:extLst>
          </p:cNvPr>
          <p:cNvSpPr txBox="1"/>
          <p:nvPr/>
        </p:nvSpPr>
        <p:spPr>
          <a:xfrm>
            <a:off x="84841" y="228625"/>
            <a:ext cx="11909196" cy="923330"/>
          </a:xfrm>
          <a:prstGeom prst="rect">
            <a:avLst/>
          </a:prstGeom>
          <a:noFill/>
        </p:spPr>
        <p:txBody>
          <a:bodyPr wrap="square" rtlCol="0">
            <a:spAutoFit/>
          </a:bodyPr>
          <a:lstStyle/>
          <a:p>
            <a:r>
              <a:rPr lang="de-DE" b="1" i="1" dirty="0">
                <a:solidFill>
                  <a:schemeClr val="bg1"/>
                </a:solidFill>
                <a:effectLst/>
                <a:latin typeface="Bodoni MT" panose="02070603080606020203" pitchFamily="18" charset="0"/>
              </a:rPr>
              <a:t>Der König lebte nur wenige Monate im Schloss, er starb noch vor der Fertigstellung der Anlage. Neuschwanstein wurde ursprünglich als Neue Burg Hohenschwangau bezeichnet, seinen heutigen Namen trägt es seit 1886. </a:t>
            </a:r>
            <a:endParaRPr lang="en-US" dirty="0">
              <a:solidFill>
                <a:schemeClr val="bg1"/>
              </a:solidFill>
            </a:endParaRPr>
          </a:p>
        </p:txBody>
      </p:sp>
      <p:sp>
        <p:nvSpPr>
          <p:cNvPr id="6" name="TekstniOkvir 5">
            <a:extLst>
              <a:ext uri="{FF2B5EF4-FFF2-40B4-BE49-F238E27FC236}">
                <a16:creationId xmlns:a16="http://schemas.microsoft.com/office/drawing/2014/main" id="{AE507454-FA87-481A-BFE9-28E26B47CE2F}"/>
              </a:ext>
            </a:extLst>
          </p:cNvPr>
          <p:cNvSpPr txBox="1"/>
          <p:nvPr/>
        </p:nvSpPr>
        <p:spPr>
          <a:xfrm>
            <a:off x="197963" y="5576798"/>
            <a:ext cx="6033155" cy="1200329"/>
          </a:xfrm>
          <a:prstGeom prst="rect">
            <a:avLst/>
          </a:prstGeom>
          <a:noFill/>
        </p:spPr>
        <p:txBody>
          <a:bodyPr wrap="square" rtlCol="0">
            <a:spAutoFit/>
          </a:bodyPr>
          <a:lstStyle/>
          <a:p>
            <a:r>
              <a:rPr lang="de-DE" b="1" i="1" dirty="0">
                <a:solidFill>
                  <a:schemeClr val="bg1"/>
                </a:solidFill>
                <a:effectLst/>
                <a:latin typeface="Bodoni MT" panose="02070603080606020203" pitchFamily="18" charset="0"/>
              </a:rPr>
              <a:t>Eigentümer des Schlosses ist der </a:t>
            </a:r>
            <a:r>
              <a:rPr lang="de-DE" b="1" i="1" dirty="0">
                <a:solidFill>
                  <a:schemeClr val="bg1"/>
                </a:solidFill>
                <a:latin typeface="Bodoni MT" panose="02070603080606020203" pitchFamily="18" charset="0"/>
              </a:rPr>
              <a:t>Freistaat Bayern</a:t>
            </a:r>
            <a:r>
              <a:rPr lang="de-DE" b="1" i="1" dirty="0">
                <a:solidFill>
                  <a:schemeClr val="bg1"/>
                </a:solidFill>
                <a:effectLst/>
                <a:latin typeface="Bodoni MT" panose="02070603080606020203" pitchFamily="18" charset="0"/>
              </a:rPr>
              <a:t>; es wird von der </a:t>
            </a:r>
            <a:r>
              <a:rPr lang="de-DE" b="1" i="1" dirty="0">
                <a:solidFill>
                  <a:schemeClr val="bg1"/>
                </a:solidFill>
                <a:latin typeface="Bodoni MT" panose="02070603080606020203" pitchFamily="18" charset="0"/>
              </a:rPr>
              <a:t>Bayerischen Verwaltung der staatlichen Schlösser, Gärten und Seen</a:t>
            </a:r>
            <a:r>
              <a:rPr lang="de-DE" b="1" i="1" dirty="0">
                <a:solidFill>
                  <a:schemeClr val="bg1"/>
                </a:solidFill>
                <a:effectLst/>
                <a:latin typeface="Bodoni MT" panose="02070603080606020203" pitchFamily="18" charset="0"/>
              </a:rPr>
              <a:t> betreut und bewirtschaftet.</a:t>
            </a:r>
            <a:endParaRPr lang="en-US" b="1" i="1" dirty="0">
              <a:solidFill>
                <a:schemeClr val="bg1"/>
              </a:solidFill>
              <a:latin typeface="Bodoni MT" panose="02070603080606020203" pitchFamily="18" charset="0"/>
            </a:endParaRPr>
          </a:p>
          <a:p>
            <a:endParaRPr lang="en-US" dirty="0"/>
          </a:p>
        </p:txBody>
      </p:sp>
    </p:spTree>
    <p:extLst>
      <p:ext uri="{BB962C8B-B14F-4D97-AF65-F5344CB8AC3E}">
        <p14:creationId xmlns:p14="http://schemas.microsoft.com/office/powerpoint/2010/main" val="2303873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FB98C58-93AB-414F-94E9-E861EEBF3E44}"/>
              </a:ext>
            </a:extLst>
          </p:cNvPr>
          <p:cNvSpPr>
            <a:spLocks noGrp="1"/>
          </p:cNvSpPr>
          <p:nvPr>
            <p:ph type="title"/>
          </p:nvPr>
        </p:nvSpPr>
        <p:spPr/>
        <p:txBody>
          <a:bodyPr/>
          <a:lstStyle/>
          <a:p>
            <a:r>
              <a:rPr lang="hr-HR" b="1" i="1" dirty="0">
                <a:latin typeface="Bodoni MT" panose="02070603080606020203" pitchFamily="18" charset="0"/>
              </a:rPr>
              <a:t>D</a:t>
            </a:r>
            <a:r>
              <a:rPr lang="en-US" b="1" i="1" dirty="0">
                <a:latin typeface="Bodoni MT" panose="02070603080606020203" pitchFamily="18" charset="0"/>
              </a:rPr>
              <a:t>er </a:t>
            </a:r>
            <a:r>
              <a:rPr lang="en-US" b="1" i="1" dirty="0" err="1">
                <a:latin typeface="Bodoni MT" panose="02070603080606020203" pitchFamily="18" charset="0"/>
              </a:rPr>
              <a:t>deutschen</a:t>
            </a:r>
            <a:r>
              <a:rPr lang="en-US" b="1" i="1" dirty="0">
                <a:latin typeface="Bodoni MT" panose="02070603080606020203" pitchFamily="18" charset="0"/>
              </a:rPr>
              <a:t> </a:t>
            </a:r>
            <a:r>
              <a:rPr lang="en-US" b="1" i="1" dirty="0" err="1">
                <a:latin typeface="Bodoni MT" panose="02070603080606020203" pitchFamily="18" charset="0"/>
              </a:rPr>
              <a:t>Automobilindustrie</a:t>
            </a:r>
            <a:endParaRPr lang="en-US" b="1" i="1" dirty="0">
              <a:latin typeface="Bodoni MT" panose="02070603080606020203" pitchFamily="18" charset="0"/>
            </a:endParaRPr>
          </a:p>
        </p:txBody>
      </p:sp>
      <p:sp>
        <p:nvSpPr>
          <p:cNvPr id="3" name="Rezervirano mjesto sadržaja 2">
            <a:extLst>
              <a:ext uri="{FF2B5EF4-FFF2-40B4-BE49-F238E27FC236}">
                <a16:creationId xmlns:a16="http://schemas.microsoft.com/office/drawing/2014/main" id="{AC1EB073-E478-4DF9-8DBD-95C67B7DEA60}"/>
              </a:ext>
            </a:extLst>
          </p:cNvPr>
          <p:cNvSpPr>
            <a:spLocks noGrp="1"/>
          </p:cNvSpPr>
          <p:nvPr>
            <p:ph idx="1"/>
          </p:nvPr>
        </p:nvSpPr>
        <p:spPr>
          <a:xfrm>
            <a:off x="838200" y="1825625"/>
            <a:ext cx="3467470" cy="4805994"/>
          </a:xfrm>
        </p:spPr>
        <p:txBody>
          <a:bodyPr/>
          <a:lstStyle/>
          <a:p>
            <a:pPr marL="0" indent="0">
              <a:buNone/>
            </a:pPr>
            <a:r>
              <a:rPr lang="hr-HR" i="1" dirty="0">
                <a:latin typeface="Bodoni MT" panose="02070603080606020203" pitchFamily="18" charset="0"/>
              </a:rPr>
              <a:t>D</a:t>
            </a:r>
            <a:r>
              <a:rPr lang="de-DE" i="1" dirty="0" err="1">
                <a:latin typeface="Bodoni MT" panose="02070603080606020203" pitchFamily="18" charset="0"/>
              </a:rPr>
              <a:t>ie</a:t>
            </a:r>
            <a:r>
              <a:rPr lang="de-DE" i="1" dirty="0">
                <a:latin typeface="Bodoni MT" panose="02070603080606020203" pitchFamily="18" charset="0"/>
              </a:rPr>
              <a:t> Daimler AG mit Sitz in Stuttgart ist ein deutscher Hersteller von Personenkraftwagen und Nutzfahrzeugen.</a:t>
            </a:r>
            <a:r>
              <a:rPr lang="hr-HR" i="1" dirty="0">
                <a:latin typeface="Bodoni MT" panose="02070603080606020203" pitchFamily="18" charset="0"/>
              </a:rPr>
              <a:t>                                                 </a:t>
            </a:r>
            <a:r>
              <a:rPr lang="de-DE" i="1" dirty="0">
                <a:latin typeface="Bodoni MT" panose="02070603080606020203" pitchFamily="18" charset="0"/>
              </a:rPr>
              <a:t> Ihre bekannteste Marke ist mercedes-Benz.</a:t>
            </a:r>
            <a:endParaRPr lang="hr-HR" i="1" dirty="0">
              <a:latin typeface="Bodoni MT" panose="02070603080606020203" pitchFamily="18" charset="0"/>
            </a:endParaRPr>
          </a:p>
          <a:p>
            <a:endParaRPr lang="en-US" dirty="0"/>
          </a:p>
        </p:txBody>
      </p:sp>
      <p:pic>
        <p:nvPicPr>
          <p:cNvPr id="1028" name="Picture 4" descr="The origins of Mercedes' three-pointed star logo">
            <a:extLst>
              <a:ext uri="{FF2B5EF4-FFF2-40B4-BE49-F238E27FC236}">
                <a16:creationId xmlns:a16="http://schemas.microsoft.com/office/drawing/2014/main" id="{3190850A-75FB-4DA1-BC69-FBBB56A1F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316" y="1860380"/>
            <a:ext cx="3630998" cy="3306932"/>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73217A68-DF5F-4408-99E8-B170DF184051}"/>
              </a:ext>
            </a:extLst>
          </p:cNvPr>
          <p:cNvPicPr>
            <a:picLocks noChangeAspect="1"/>
          </p:cNvPicPr>
          <p:nvPr/>
        </p:nvPicPr>
        <p:blipFill>
          <a:blip r:embed="rId3"/>
          <a:stretch>
            <a:fillRect/>
          </a:stretch>
        </p:blipFill>
        <p:spPr>
          <a:xfrm>
            <a:off x="-101723" y="-95019"/>
            <a:ext cx="1600200" cy="1685925"/>
          </a:xfrm>
          <a:prstGeom prst="rect">
            <a:avLst/>
          </a:prstGeom>
        </p:spPr>
      </p:pic>
      <p:pic>
        <p:nvPicPr>
          <p:cNvPr id="7" name="Slika 6">
            <a:extLst>
              <a:ext uri="{FF2B5EF4-FFF2-40B4-BE49-F238E27FC236}">
                <a16:creationId xmlns:a16="http://schemas.microsoft.com/office/drawing/2014/main" id="{501F3B1A-2794-471B-BBC3-A7C18683659A}"/>
              </a:ext>
            </a:extLst>
          </p:cNvPr>
          <p:cNvPicPr>
            <a:picLocks noChangeAspect="1"/>
          </p:cNvPicPr>
          <p:nvPr/>
        </p:nvPicPr>
        <p:blipFill>
          <a:blip r:embed="rId4"/>
          <a:stretch>
            <a:fillRect/>
          </a:stretch>
        </p:blipFill>
        <p:spPr>
          <a:xfrm>
            <a:off x="0" y="5810250"/>
            <a:ext cx="1838325" cy="1047750"/>
          </a:xfrm>
          <a:prstGeom prst="rect">
            <a:avLst/>
          </a:prstGeom>
        </p:spPr>
      </p:pic>
      <p:pic>
        <p:nvPicPr>
          <p:cNvPr id="9" name="Slika 8">
            <a:extLst>
              <a:ext uri="{FF2B5EF4-FFF2-40B4-BE49-F238E27FC236}">
                <a16:creationId xmlns:a16="http://schemas.microsoft.com/office/drawing/2014/main" id="{38B79334-00AF-4C09-B1AF-47E15F4F57C2}"/>
              </a:ext>
            </a:extLst>
          </p:cNvPr>
          <p:cNvPicPr>
            <a:picLocks noChangeAspect="1"/>
          </p:cNvPicPr>
          <p:nvPr/>
        </p:nvPicPr>
        <p:blipFill>
          <a:blip r:embed="rId5"/>
          <a:stretch>
            <a:fillRect/>
          </a:stretch>
        </p:blipFill>
        <p:spPr>
          <a:xfrm>
            <a:off x="10510837" y="5534025"/>
            <a:ext cx="1685925" cy="1323975"/>
          </a:xfrm>
          <a:prstGeom prst="rect">
            <a:avLst/>
          </a:prstGeom>
        </p:spPr>
      </p:pic>
      <p:pic>
        <p:nvPicPr>
          <p:cNvPr id="11" name="Slika 10">
            <a:extLst>
              <a:ext uri="{FF2B5EF4-FFF2-40B4-BE49-F238E27FC236}">
                <a16:creationId xmlns:a16="http://schemas.microsoft.com/office/drawing/2014/main" id="{BE9C2C18-B1AB-4860-9576-A292414700EC}"/>
              </a:ext>
            </a:extLst>
          </p:cNvPr>
          <p:cNvPicPr>
            <a:picLocks noChangeAspect="1"/>
          </p:cNvPicPr>
          <p:nvPr/>
        </p:nvPicPr>
        <p:blipFill>
          <a:blip r:embed="rId6"/>
          <a:stretch>
            <a:fillRect/>
          </a:stretch>
        </p:blipFill>
        <p:spPr>
          <a:xfrm>
            <a:off x="10344150" y="230"/>
            <a:ext cx="1847850" cy="1495425"/>
          </a:xfrm>
          <a:prstGeom prst="rect">
            <a:avLst/>
          </a:prstGeom>
        </p:spPr>
      </p:pic>
    </p:spTree>
    <p:extLst>
      <p:ext uri="{BB962C8B-B14F-4D97-AF65-F5344CB8AC3E}">
        <p14:creationId xmlns:p14="http://schemas.microsoft.com/office/powerpoint/2010/main" val="276744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rman Car Brands, Companies and Manufacturers | Car Brand Names.com | German  cars, Car brands logos, Car brands">
            <a:extLst>
              <a:ext uri="{FF2B5EF4-FFF2-40B4-BE49-F238E27FC236}">
                <a16:creationId xmlns:a16="http://schemas.microsoft.com/office/drawing/2014/main" id="{CAEDD800-7586-419A-A821-A0BD281AC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521" y="2213696"/>
            <a:ext cx="3053920" cy="1958809"/>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2D9E281F-7257-44FA-A425-B0686D894808}"/>
              </a:ext>
            </a:extLst>
          </p:cNvPr>
          <p:cNvSpPr txBox="1"/>
          <p:nvPr/>
        </p:nvSpPr>
        <p:spPr>
          <a:xfrm>
            <a:off x="603682" y="630315"/>
            <a:ext cx="10724225" cy="1107996"/>
          </a:xfrm>
          <a:prstGeom prst="rect">
            <a:avLst/>
          </a:prstGeom>
          <a:noFill/>
        </p:spPr>
        <p:txBody>
          <a:bodyPr wrap="square" rtlCol="0">
            <a:spAutoFit/>
          </a:bodyPr>
          <a:lstStyle/>
          <a:p>
            <a:r>
              <a:rPr lang="de-DE" sz="2400" b="1" i="1" dirty="0">
                <a:latin typeface="Bodoni MT" panose="02070603080606020203" pitchFamily="18" charset="0"/>
              </a:rPr>
              <a:t>Die Automobilindustrie in Deutschland ist mit über 857.336 Beschäftigten (2016) einer der größten Arbeitgeber der Welt.</a:t>
            </a:r>
          </a:p>
          <a:p>
            <a:endParaRPr lang="en-US" dirty="0"/>
          </a:p>
        </p:txBody>
      </p:sp>
      <p:sp>
        <p:nvSpPr>
          <p:cNvPr id="5" name="TekstniOkvir 4">
            <a:extLst>
              <a:ext uri="{FF2B5EF4-FFF2-40B4-BE49-F238E27FC236}">
                <a16:creationId xmlns:a16="http://schemas.microsoft.com/office/drawing/2014/main" id="{8E572422-7A9D-448C-8003-74BEED9E5BF3}"/>
              </a:ext>
            </a:extLst>
          </p:cNvPr>
          <p:cNvSpPr txBox="1"/>
          <p:nvPr/>
        </p:nvSpPr>
        <p:spPr>
          <a:xfrm>
            <a:off x="390618" y="4714043"/>
            <a:ext cx="11736279" cy="1846659"/>
          </a:xfrm>
          <a:prstGeom prst="rect">
            <a:avLst/>
          </a:prstGeom>
          <a:noFill/>
        </p:spPr>
        <p:txBody>
          <a:bodyPr wrap="square" rtlCol="0">
            <a:spAutoFit/>
          </a:bodyPr>
          <a:lstStyle/>
          <a:p>
            <a:r>
              <a:rPr lang="de-DE" sz="2400" b="1" i="1" dirty="0">
                <a:latin typeface="Bodoni MT" panose="02070603080606020203" pitchFamily="18" charset="0"/>
              </a:rPr>
              <a:t>Die deutsche Automobilindustrie, in der das moderne Auto beheimatet ist, gilt als die wettbewerbsfähigste und innovativste der Welt und hat die dritthöchste Automobilproduktion der Welt und die vierthöchste Gesamtproduktion von Kraftfahrzeugen</a:t>
            </a:r>
            <a:r>
              <a:rPr lang="hr-HR" sz="2400" b="1" i="1" dirty="0">
                <a:latin typeface="Bodoni MT" panose="02070603080606020203" pitchFamily="18" charset="0"/>
              </a:rPr>
              <a:t>.</a:t>
            </a:r>
            <a:endParaRPr lang="en-US" sz="2400" b="1" i="1" dirty="0">
              <a:latin typeface="Bodoni MT" panose="02070603080606020203" pitchFamily="18" charset="0"/>
            </a:endParaRPr>
          </a:p>
          <a:p>
            <a:endParaRPr lang="en-US" dirty="0"/>
          </a:p>
        </p:txBody>
      </p:sp>
      <p:graphicFrame>
        <p:nvGraphicFramePr>
          <p:cNvPr id="6" name="Tablica 5">
            <a:extLst>
              <a:ext uri="{FF2B5EF4-FFF2-40B4-BE49-F238E27FC236}">
                <a16:creationId xmlns:a16="http://schemas.microsoft.com/office/drawing/2014/main" id="{D5A7FADE-6F31-4889-B629-1A2FDE372EFF}"/>
              </a:ext>
            </a:extLst>
          </p:cNvPr>
          <p:cNvGraphicFramePr>
            <a:graphicFrameLocks noGrp="1"/>
          </p:cNvGraphicFramePr>
          <p:nvPr>
            <p:extLst>
              <p:ext uri="{D42A27DB-BD31-4B8C-83A1-F6EECF244321}">
                <p14:modId xmlns:p14="http://schemas.microsoft.com/office/powerpoint/2010/main" val="2463395478"/>
              </p:ext>
            </p:extLst>
          </p:nvPr>
        </p:nvGraphicFramePr>
        <p:xfrm>
          <a:off x="4973220" y="2293165"/>
          <a:ext cx="4968240" cy="2255520"/>
        </p:xfrm>
        <a:graphic>
          <a:graphicData uri="http://schemas.openxmlformats.org/drawingml/2006/table">
            <a:tbl>
              <a:tblPr/>
              <a:tblGrid>
                <a:gridCol w="1656080">
                  <a:extLst>
                    <a:ext uri="{9D8B030D-6E8A-4147-A177-3AD203B41FA5}">
                      <a16:colId xmlns:a16="http://schemas.microsoft.com/office/drawing/2014/main" val="1262850353"/>
                    </a:ext>
                  </a:extLst>
                </a:gridCol>
                <a:gridCol w="1656080">
                  <a:extLst>
                    <a:ext uri="{9D8B030D-6E8A-4147-A177-3AD203B41FA5}">
                      <a16:colId xmlns:a16="http://schemas.microsoft.com/office/drawing/2014/main" val="2456200183"/>
                    </a:ext>
                  </a:extLst>
                </a:gridCol>
                <a:gridCol w="1656080">
                  <a:extLst>
                    <a:ext uri="{9D8B030D-6E8A-4147-A177-3AD203B41FA5}">
                      <a16:colId xmlns:a16="http://schemas.microsoft.com/office/drawing/2014/main" val="4039612509"/>
                    </a:ext>
                  </a:extLst>
                </a:gridCol>
              </a:tblGrid>
              <a:tr h="198120">
                <a:tc>
                  <a:txBody>
                    <a:bodyPr/>
                    <a:lstStyle/>
                    <a:p>
                      <a:pPr algn="l" fontAlgn="t"/>
                      <a:r>
                        <a:rPr lang="en-US" b="1">
                          <a:solidFill>
                            <a:srgbClr val="000000"/>
                          </a:solidFill>
                          <a:effectLst/>
                        </a:rPr>
                        <a:t>#</a:t>
                      </a:r>
                    </a:p>
                  </a:txBody>
                  <a:tcPr marR="76200" marT="60960" marB="60960">
                    <a:lnL>
                      <a:noFill/>
                    </a:lnL>
                    <a:lnR>
                      <a:noFill/>
                    </a:lnR>
                    <a:lnT>
                      <a:noFill/>
                    </a:lnT>
                    <a:lnB w="7620" cap="flat" cmpd="sng" algn="ctr">
                      <a:solidFill>
                        <a:srgbClr val="EBEBEB"/>
                      </a:solidFill>
                      <a:prstDash val="solid"/>
                      <a:round/>
                      <a:headEnd type="none" w="med" len="med"/>
                      <a:tailEnd type="none" w="med" len="med"/>
                    </a:lnB>
                  </a:tcPr>
                </a:tc>
                <a:tc>
                  <a:txBody>
                    <a:bodyPr/>
                    <a:lstStyle/>
                    <a:p>
                      <a:pPr algn="l" fontAlgn="t"/>
                      <a:r>
                        <a:rPr lang="en-US" b="1">
                          <a:solidFill>
                            <a:srgbClr val="000000"/>
                          </a:solidFill>
                          <a:effectLst/>
                        </a:rPr>
                        <a:t>Automarke</a:t>
                      </a:r>
                    </a:p>
                  </a:txBody>
                  <a:tcPr marL="76200" marR="76200" marT="60960" marB="60960">
                    <a:lnL>
                      <a:noFill/>
                    </a:lnL>
                    <a:lnR>
                      <a:noFill/>
                    </a:lnR>
                    <a:lnT>
                      <a:noFill/>
                    </a:lnT>
                    <a:lnB w="7620" cap="flat" cmpd="sng" algn="ctr">
                      <a:solidFill>
                        <a:srgbClr val="EBEBEB"/>
                      </a:solidFill>
                      <a:prstDash val="solid"/>
                      <a:round/>
                      <a:headEnd type="none" w="med" len="med"/>
                      <a:tailEnd type="none" w="med" len="med"/>
                    </a:lnB>
                  </a:tcPr>
                </a:tc>
                <a:tc>
                  <a:txBody>
                    <a:bodyPr/>
                    <a:lstStyle/>
                    <a:p>
                      <a:pPr algn="l" fontAlgn="t"/>
                      <a:r>
                        <a:rPr lang="en-US" b="1">
                          <a:solidFill>
                            <a:srgbClr val="000000"/>
                          </a:solidFill>
                          <a:effectLst/>
                        </a:rPr>
                        <a:t>2011</a:t>
                      </a:r>
                    </a:p>
                  </a:txBody>
                  <a:tcPr marL="76200" marR="76200" marT="60960" marB="60960">
                    <a:lnL>
                      <a:noFill/>
                    </a:lnL>
                    <a:lnR>
                      <a:noFill/>
                    </a:lnR>
                    <a:lnT>
                      <a:noFill/>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337070145"/>
                  </a:ext>
                </a:extLst>
              </a:tr>
              <a:tr h="198120">
                <a:tc>
                  <a:txBody>
                    <a:bodyPr/>
                    <a:lstStyle/>
                    <a:p>
                      <a:r>
                        <a:rPr lang="en-US">
                          <a:effectLst/>
                        </a:rPr>
                        <a:t>1</a:t>
                      </a:r>
                    </a:p>
                  </a:txBody>
                  <a:tcPr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r>
                        <a:rPr lang="en-US">
                          <a:effectLst/>
                        </a:rPr>
                        <a:t>VW</a:t>
                      </a:r>
                    </a:p>
                  </a:txBody>
                  <a:tcPr marL="76200"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r>
                        <a:rPr lang="en-US">
                          <a:effectLst/>
                        </a:rPr>
                        <a:t>15,72%</a:t>
                      </a:r>
                    </a:p>
                  </a:txBody>
                  <a:tcPr marL="76200"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995626302"/>
                  </a:ext>
                </a:extLst>
              </a:tr>
              <a:tr h="198120">
                <a:tc>
                  <a:txBody>
                    <a:bodyPr/>
                    <a:lstStyle/>
                    <a:p>
                      <a:r>
                        <a:rPr lang="en-US">
                          <a:effectLst/>
                        </a:rPr>
                        <a:t>2</a:t>
                      </a:r>
                    </a:p>
                  </a:txBody>
                  <a:tcPr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r>
                        <a:rPr lang="en-US" dirty="0">
                          <a:effectLst/>
                        </a:rPr>
                        <a:t>BMW</a:t>
                      </a:r>
                    </a:p>
                  </a:txBody>
                  <a:tcPr marL="76200"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r>
                        <a:rPr lang="en-US">
                          <a:effectLst/>
                        </a:rPr>
                        <a:t>12,93%</a:t>
                      </a:r>
                    </a:p>
                  </a:txBody>
                  <a:tcPr marL="76200"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708954477"/>
                  </a:ext>
                </a:extLst>
              </a:tr>
              <a:tr h="198120">
                <a:tc>
                  <a:txBody>
                    <a:bodyPr/>
                    <a:lstStyle/>
                    <a:p>
                      <a:r>
                        <a:rPr lang="en-US">
                          <a:effectLst/>
                        </a:rPr>
                        <a:t>3</a:t>
                      </a:r>
                    </a:p>
                  </a:txBody>
                  <a:tcPr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r>
                        <a:rPr lang="en-US">
                          <a:effectLst/>
                        </a:rPr>
                        <a:t>AUDI</a:t>
                      </a:r>
                    </a:p>
                  </a:txBody>
                  <a:tcPr marL="76200"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r>
                        <a:rPr lang="en-US">
                          <a:effectLst/>
                        </a:rPr>
                        <a:t>11,16%</a:t>
                      </a:r>
                    </a:p>
                  </a:txBody>
                  <a:tcPr marL="76200"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705429985"/>
                  </a:ext>
                </a:extLst>
              </a:tr>
              <a:tr h="198120">
                <a:tc>
                  <a:txBody>
                    <a:bodyPr/>
                    <a:lstStyle/>
                    <a:p>
                      <a:r>
                        <a:rPr lang="en-US">
                          <a:effectLst/>
                        </a:rPr>
                        <a:t>4</a:t>
                      </a:r>
                    </a:p>
                  </a:txBody>
                  <a:tcPr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r>
                        <a:rPr lang="en-US" dirty="0">
                          <a:effectLst/>
                        </a:rPr>
                        <a:t>MERCEDES-BENZ</a:t>
                      </a:r>
                    </a:p>
                  </a:txBody>
                  <a:tcPr marL="76200"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r>
                        <a:rPr lang="en-US" dirty="0">
                          <a:effectLst/>
                        </a:rPr>
                        <a:t>8,97%</a:t>
                      </a:r>
                    </a:p>
                  </a:txBody>
                  <a:tcPr marL="76200" marR="76200" marT="60960" marB="60960" anchor="ctr">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647180177"/>
                  </a:ext>
                </a:extLst>
              </a:tr>
            </a:tbl>
          </a:graphicData>
        </a:graphic>
      </p:graphicFrame>
      <p:sp>
        <p:nvSpPr>
          <p:cNvPr id="7" name="Rectangle 3">
            <a:extLst>
              <a:ext uri="{FF2B5EF4-FFF2-40B4-BE49-F238E27FC236}">
                <a16:creationId xmlns:a16="http://schemas.microsoft.com/office/drawing/2014/main" id="{C3E6FC24-08D9-4DD1-B140-92F1ABC76D6F}"/>
              </a:ext>
            </a:extLst>
          </p:cNvPr>
          <p:cNvSpPr>
            <a:spLocks noChangeArrowheads="1"/>
          </p:cNvSpPr>
          <p:nvPr/>
        </p:nvSpPr>
        <p:spPr bwMode="auto">
          <a:xfrm>
            <a:off x="4973220" y="1762285"/>
            <a:ext cx="2681760" cy="6719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hr-HR" altLang="en-US" sz="1600" b="1" dirty="0">
                <a:solidFill>
                  <a:srgbClr val="202124"/>
                </a:solidFill>
                <a:latin typeface="Bodoni MT" panose="02070603080606020203" pitchFamily="18" charset="0"/>
                <a:cs typeface="Arial" panose="020B0604020202020204" pitchFamily="34" charset="0"/>
              </a:rPr>
              <a:t>A</a:t>
            </a:r>
            <a:r>
              <a:rPr kumimoji="0" lang="en-US" altLang="en-US" sz="1600" b="1" u="none" strike="noStrike" cap="none" normalizeH="0" baseline="0" dirty="0" err="1">
                <a:ln>
                  <a:noFill/>
                </a:ln>
                <a:solidFill>
                  <a:srgbClr val="202124"/>
                </a:solidFill>
                <a:effectLst/>
                <a:latin typeface="Bodoni MT" panose="02070603080606020203" pitchFamily="18" charset="0"/>
                <a:cs typeface="Arial" panose="020B0604020202020204" pitchFamily="34" charset="0"/>
              </a:rPr>
              <a:t>utomarken</a:t>
            </a:r>
            <a:r>
              <a:rPr kumimoji="0" lang="en-US" altLang="en-US" sz="1600" b="1" u="none" strike="noStrike" cap="none" normalizeH="0" baseline="0" dirty="0">
                <a:ln>
                  <a:noFill/>
                </a:ln>
                <a:solidFill>
                  <a:srgbClr val="202124"/>
                </a:solidFill>
                <a:effectLst/>
                <a:latin typeface="Bodoni MT" panose="02070603080606020203" pitchFamily="18" charset="0"/>
                <a:cs typeface="Arial" panose="020B0604020202020204" pitchFamily="34" charset="0"/>
              </a:rPr>
              <a:t> </a:t>
            </a:r>
            <a:r>
              <a:rPr kumimoji="0" lang="en-US" altLang="en-US" sz="1600" b="1" u="none" strike="noStrike" cap="none" normalizeH="0" baseline="0" dirty="0" err="1">
                <a:ln>
                  <a:noFill/>
                </a:ln>
                <a:solidFill>
                  <a:srgbClr val="202124"/>
                </a:solidFill>
                <a:effectLst/>
                <a:latin typeface="Bodoni MT" panose="02070603080606020203" pitchFamily="18" charset="0"/>
                <a:cs typeface="Arial" panose="020B0604020202020204" pitchFamily="34" charset="0"/>
              </a:rPr>
              <a:t>nach</a:t>
            </a:r>
            <a:r>
              <a:rPr kumimoji="0" lang="en-US" altLang="en-US" sz="1600" b="1" u="none" strike="noStrike" cap="none" normalizeH="0" baseline="0" dirty="0">
                <a:ln>
                  <a:noFill/>
                </a:ln>
                <a:solidFill>
                  <a:srgbClr val="202124"/>
                </a:solidFill>
                <a:effectLst/>
                <a:latin typeface="Bodoni MT" panose="02070603080606020203" pitchFamily="18" charset="0"/>
                <a:cs typeface="Arial" panose="020B0604020202020204" pitchFamily="34" charset="0"/>
              </a:rPr>
              <a:t> </a:t>
            </a:r>
            <a:r>
              <a:rPr kumimoji="0" lang="en-US" altLang="en-US" sz="1600" b="1" u="none" strike="noStrike" cap="none" normalizeH="0" baseline="0" dirty="0" err="1">
                <a:ln>
                  <a:noFill/>
                </a:ln>
                <a:solidFill>
                  <a:srgbClr val="202124"/>
                </a:solidFill>
                <a:effectLst/>
                <a:latin typeface="Bodoni MT" panose="02070603080606020203" pitchFamily="18" charset="0"/>
                <a:cs typeface="Arial" panose="020B0604020202020204" pitchFamily="34" charset="0"/>
              </a:rPr>
              <a:t>Beliebtheit</a:t>
            </a:r>
            <a:endParaRPr kumimoji="0" lang="en-US" altLang="en-US" sz="1600" b="1" u="none" strike="noStrike" cap="none" normalizeH="0" baseline="0" dirty="0">
              <a:ln>
                <a:noFill/>
              </a:ln>
              <a:solidFill>
                <a:schemeClr val="tx1"/>
              </a:solidFill>
              <a:effectLst/>
              <a:latin typeface="Bodoni MT" panose="020706030806060202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0795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BC8DA5-98CC-4192-A67C-8830B8FAECF5}"/>
              </a:ext>
            </a:extLst>
          </p:cNvPr>
          <p:cNvSpPr>
            <a:spLocks noGrp="1"/>
          </p:cNvSpPr>
          <p:nvPr>
            <p:ph type="title"/>
          </p:nvPr>
        </p:nvSpPr>
        <p:spPr/>
        <p:txBody>
          <a:bodyPr/>
          <a:lstStyle/>
          <a:p>
            <a:endParaRPr lang="en-US"/>
          </a:p>
        </p:txBody>
      </p:sp>
      <p:pic>
        <p:nvPicPr>
          <p:cNvPr id="5" name="Rezervirano mjesto sadržaja 4">
            <a:extLst>
              <a:ext uri="{FF2B5EF4-FFF2-40B4-BE49-F238E27FC236}">
                <a16:creationId xmlns:a16="http://schemas.microsoft.com/office/drawing/2014/main" id="{989F0332-9ABA-4784-8280-E47BA11DD3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kstniOkvir 5">
            <a:extLst>
              <a:ext uri="{FF2B5EF4-FFF2-40B4-BE49-F238E27FC236}">
                <a16:creationId xmlns:a16="http://schemas.microsoft.com/office/drawing/2014/main" id="{A173367D-84B8-4281-AB40-4F77F2AAC2C0}"/>
              </a:ext>
            </a:extLst>
          </p:cNvPr>
          <p:cNvSpPr txBox="1"/>
          <p:nvPr/>
        </p:nvSpPr>
        <p:spPr>
          <a:xfrm>
            <a:off x="621437" y="506027"/>
            <a:ext cx="5956916" cy="707886"/>
          </a:xfrm>
          <a:prstGeom prst="rect">
            <a:avLst/>
          </a:prstGeom>
          <a:noFill/>
        </p:spPr>
        <p:txBody>
          <a:bodyPr wrap="square" rtlCol="0">
            <a:spAutoFit/>
          </a:bodyPr>
          <a:lstStyle/>
          <a:p>
            <a:r>
              <a:rPr lang="hr-HR" sz="4000" b="1" i="1" dirty="0" err="1">
                <a:solidFill>
                  <a:schemeClr val="bg1"/>
                </a:solidFill>
                <a:latin typeface="Bodoni MT" panose="02070603080606020203" pitchFamily="18" charset="0"/>
              </a:rPr>
              <a:t>Oktoberfest</a:t>
            </a:r>
            <a:endParaRPr lang="en-US" sz="4000" b="1" i="1" dirty="0">
              <a:solidFill>
                <a:schemeClr val="bg1"/>
              </a:solidFill>
              <a:latin typeface="Bodoni MT" panose="02070603080606020203" pitchFamily="18" charset="0"/>
            </a:endParaRPr>
          </a:p>
        </p:txBody>
      </p:sp>
      <p:sp>
        <p:nvSpPr>
          <p:cNvPr id="7" name="TekstniOkvir 6">
            <a:extLst>
              <a:ext uri="{FF2B5EF4-FFF2-40B4-BE49-F238E27FC236}">
                <a16:creationId xmlns:a16="http://schemas.microsoft.com/office/drawing/2014/main" id="{9DC19B7A-805E-43F6-8BEC-0111EEF4E04D}"/>
              </a:ext>
            </a:extLst>
          </p:cNvPr>
          <p:cNvSpPr txBox="1"/>
          <p:nvPr/>
        </p:nvSpPr>
        <p:spPr>
          <a:xfrm>
            <a:off x="239698" y="1746276"/>
            <a:ext cx="7395099" cy="1200329"/>
          </a:xfrm>
          <a:prstGeom prst="rect">
            <a:avLst/>
          </a:prstGeom>
          <a:noFill/>
        </p:spPr>
        <p:txBody>
          <a:bodyPr wrap="square" rtlCol="0">
            <a:spAutoFit/>
          </a:bodyPr>
          <a:lstStyle/>
          <a:p>
            <a:r>
              <a:rPr lang="de-DE" b="1" i="1" dirty="0">
                <a:solidFill>
                  <a:schemeClr val="bg1"/>
                </a:solidFill>
                <a:effectLst/>
                <a:latin typeface="Bodoni MT" panose="02070603080606020203" pitchFamily="18" charset="0"/>
              </a:rPr>
              <a:t>Das Oktoberfest in München ist das weltweit größte Volksfest. Es wird seit 1810 jährlich auf der Theresienwiese in der bayerischen Landeshauptstadt ausgerichtet und ist ein bedeutender Wirtschaftsfaktor für die Stadt.</a:t>
            </a:r>
            <a:endParaRPr lang="en-US" b="1" i="1" dirty="0">
              <a:solidFill>
                <a:schemeClr val="bg1"/>
              </a:solidFill>
              <a:latin typeface="Bodoni MT" panose="02070603080606020203" pitchFamily="18" charset="0"/>
            </a:endParaRPr>
          </a:p>
        </p:txBody>
      </p:sp>
    </p:spTree>
    <p:extLst>
      <p:ext uri="{BB962C8B-B14F-4D97-AF65-F5344CB8AC3E}">
        <p14:creationId xmlns:p14="http://schemas.microsoft.com/office/powerpoint/2010/main" val="435648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D61BDB-8872-45A0-8D8B-011C3BD7122C}"/>
              </a:ext>
            </a:extLst>
          </p:cNvPr>
          <p:cNvSpPr>
            <a:spLocks noGrp="1"/>
          </p:cNvSpPr>
          <p:nvPr>
            <p:ph type="title"/>
          </p:nvPr>
        </p:nvSpPr>
        <p:spPr/>
        <p:txBody>
          <a:bodyPr/>
          <a:lstStyle/>
          <a:p>
            <a:endParaRPr lang="en-US"/>
          </a:p>
        </p:txBody>
      </p:sp>
      <p:pic>
        <p:nvPicPr>
          <p:cNvPr id="5" name="Rezervirano mjesto sadržaja 4">
            <a:extLst>
              <a:ext uri="{FF2B5EF4-FFF2-40B4-BE49-F238E27FC236}">
                <a16:creationId xmlns:a16="http://schemas.microsoft.com/office/drawing/2014/main" id="{D177CF2B-3FBF-4265-BED9-F91257F6EF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kstniOkvir 5">
            <a:extLst>
              <a:ext uri="{FF2B5EF4-FFF2-40B4-BE49-F238E27FC236}">
                <a16:creationId xmlns:a16="http://schemas.microsoft.com/office/drawing/2014/main" id="{8887D063-EA07-47D1-823D-07DFC6BD2941}"/>
              </a:ext>
            </a:extLst>
          </p:cNvPr>
          <p:cNvSpPr txBox="1"/>
          <p:nvPr/>
        </p:nvSpPr>
        <p:spPr>
          <a:xfrm>
            <a:off x="885177" y="552181"/>
            <a:ext cx="10421645" cy="707886"/>
          </a:xfrm>
          <a:prstGeom prst="rect">
            <a:avLst/>
          </a:prstGeom>
          <a:noFill/>
        </p:spPr>
        <p:txBody>
          <a:bodyPr wrap="square" rtlCol="0">
            <a:spAutoFit/>
          </a:bodyPr>
          <a:lstStyle/>
          <a:p>
            <a:r>
              <a:rPr lang="de-DE" sz="4000" b="1" i="1" dirty="0">
                <a:effectLst/>
                <a:latin typeface="Bodoni MT" panose="02070603080606020203" pitchFamily="18" charset="0"/>
              </a:rPr>
              <a:t>1819: Das Oktoberfest wird zur Chefsache</a:t>
            </a:r>
            <a:endParaRPr lang="en-US" sz="4000" dirty="0"/>
          </a:p>
        </p:txBody>
      </p:sp>
      <p:sp>
        <p:nvSpPr>
          <p:cNvPr id="7" name="TekstniOkvir 6">
            <a:extLst>
              <a:ext uri="{FF2B5EF4-FFF2-40B4-BE49-F238E27FC236}">
                <a16:creationId xmlns:a16="http://schemas.microsoft.com/office/drawing/2014/main" id="{7655C380-AA68-4D4F-A273-B3A8F89BA0D4}"/>
              </a:ext>
            </a:extLst>
          </p:cNvPr>
          <p:cNvSpPr txBox="1"/>
          <p:nvPr/>
        </p:nvSpPr>
        <p:spPr>
          <a:xfrm>
            <a:off x="885177" y="1890944"/>
            <a:ext cx="8401698" cy="1200329"/>
          </a:xfrm>
          <a:prstGeom prst="rect">
            <a:avLst/>
          </a:prstGeom>
          <a:noFill/>
        </p:spPr>
        <p:txBody>
          <a:bodyPr wrap="square" rtlCol="0">
            <a:spAutoFit/>
          </a:bodyPr>
          <a:lstStyle/>
          <a:p>
            <a:pPr marL="0" indent="0">
              <a:buNone/>
            </a:pPr>
            <a:r>
              <a:rPr lang="de-DE" b="1" i="0" dirty="0">
                <a:solidFill>
                  <a:schemeClr val="bg1"/>
                </a:solidFill>
                <a:effectLst/>
                <a:highlight>
                  <a:srgbClr val="000000"/>
                </a:highlight>
                <a:latin typeface="Bodoni MT" panose="02070603080606020203" pitchFamily="18" charset="0"/>
              </a:rPr>
              <a:t>Ein Jahr nach der Hochzeitsfeier 1810 waren sich alle einig: Bitte mehr davon! </a:t>
            </a:r>
            <a:endParaRPr lang="hr-HR" b="1" i="0" dirty="0">
              <a:solidFill>
                <a:schemeClr val="bg1"/>
              </a:solidFill>
              <a:effectLst/>
              <a:highlight>
                <a:srgbClr val="000000"/>
              </a:highlight>
              <a:latin typeface="Bodoni MT" panose="02070603080606020203" pitchFamily="18" charset="0"/>
            </a:endParaRPr>
          </a:p>
          <a:p>
            <a:pPr marL="0" indent="0">
              <a:buNone/>
            </a:pPr>
            <a:r>
              <a:rPr lang="de-DE" b="1" i="0" dirty="0">
                <a:solidFill>
                  <a:schemeClr val="bg1"/>
                </a:solidFill>
                <a:effectLst/>
                <a:highlight>
                  <a:srgbClr val="000000"/>
                </a:highlight>
                <a:latin typeface="Bodoni MT" panose="02070603080606020203" pitchFamily="18" charset="0"/>
              </a:rPr>
              <a:t>Ohne königliche Hochzeit brauchte das Fest natürlich einen neuen Veranstalter, und das war der „Landwirtschaftliche Verein in Bayern</a:t>
            </a:r>
            <a:r>
              <a:rPr lang="de-DE" b="1" i="0" dirty="0">
                <a:solidFill>
                  <a:srgbClr val="4F4F4F"/>
                </a:solidFill>
                <a:effectLst/>
                <a:highlight>
                  <a:srgbClr val="000000"/>
                </a:highlight>
                <a:latin typeface="Bodoni MT" panose="02070603080606020203" pitchFamily="18" charset="0"/>
              </a:rPr>
              <a:t>“. </a:t>
            </a:r>
            <a:endParaRPr lang="hr-HR" b="1" i="0" dirty="0">
              <a:solidFill>
                <a:srgbClr val="4F4F4F"/>
              </a:solidFill>
              <a:effectLst/>
              <a:highlight>
                <a:srgbClr val="000000"/>
              </a:highlight>
              <a:latin typeface="Bodoni MT" panose="02070603080606020203" pitchFamily="18" charset="0"/>
            </a:endParaRPr>
          </a:p>
          <a:p>
            <a:endParaRPr lang="en-US" b="1" dirty="0">
              <a:solidFill>
                <a:schemeClr val="bg1"/>
              </a:solidFill>
              <a:latin typeface="Bodoni MT" panose="02070603080606020203" pitchFamily="18" charset="0"/>
            </a:endParaRPr>
          </a:p>
        </p:txBody>
      </p:sp>
    </p:spTree>
    <p:extLst>
      <p:ext uri="{BB962C8B-B14F-4D97-AF65-F5344CB8AC3E}">
        <p14:creationId xmlns:p14="http://schemas.microsoft.com/office/powerpoint/2010/main" val="1049264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B84C1DB3-4319-462A-B316-6B15E414488E}"/>
              </a:ext>
            </a:extLst>
          </p:cNvPr>
          <p:cNvSpPr>
            <a:spLocks noGrp="1"/>
          </p:cNvSpPr>
          <p:nvPr>
            <p:ph idx="1"/>
          </p:nvPr>
        </p:nvSpPr>
        <p:spPr/>
        <p:txBody>
          <a:bodyPr/>
          <a:lstStyle/>
          <a:p>
            <a:endParaRPr lang="en-US"/>
          </a:p>
        </p:txBody>
      </p:sp>
      <p:pic>
        <p:nvPicPr>
          <p:cNvPr id="6148" name="Picture 4" descr="geography / travel, Germany, Munich, oktoberfest, Munich beer Stock Photo -  Alamy">
            <a:extLst>
              <a:ext uri="{FF2B5EF4-FFF2-40B4-BE49-F238E27FC236}">
                <a16:creationId xmlns:a16="http://schemas.microsoft.com/office/drawing/2014/main" id="{D75A5B2E-170E-4173-88C5-E441A52B2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5438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niOkvir 5">
            <a:extLst>
              <a:ext uri="{FF2B5EF4-FFF2-40B4-BE49-F238E27FC236}">
                <a16:creationId xmlns:a16="http://schemas.microsoft.com/office/drawing/2014/main" id="{6290D6ED-07EC-494D-B6EF-F327B556FFB7}"/>
              </a:ext>
            </a:extLst>
          </p:cNvPr>
          <p:cNvSpPr txBox="1"/>
          <p:nvPr/>
        </p:nvSpPr>
        <p:spPr>
          <a:xfrm>
            <a:off x="981075" y="733425"/>
            <a:ext cx="10753725" cy="1477328"/>
          </a:xfrm>
          <a:prstGeom prst="rect">
            <a:avLst/>
          </a:prstGeom>
          <a:noFill/>
        </p:spPr>
        <p:txBody>
          <a:bodyPr wrap="square" rtlCol="0">
            <a:spAutoFit/>
          </a:bodyPr>
          <a:lstStyle/>
          <a:p>
            <a:r>
              <a:rPr lang="de-DE" b="1" i="0" dirty="0">
                <a:solidFill>
                  <a:srgbClr val="4F4F4F"/>
                </a:solidFill>
                <a:effectLst/>
                <a:latin typeface="Bodoni MT" panose="02070603080606020203" pitchFamily="18" charset="0"/>
              </a:rPr>
              <a:t>Für den Verein war die neu ins Leben gerufene Festivität die perfekte Gelegenheit, die eigenen Leistungen ins Rampenlicht zu stellen. In der damaligen Zeit jagte bekanntermaßen ein geschichtliches Großereignis das nächste, und deswegen musste das neu etablierte Oktoberfest bereits im Jahr 1813 wegen der napoleonischen Kriege das erste Mal ausfallen</a:t>
            </a:r>
            <a:r>
              <a:rPr lang="hr-HR" b="1" i="0" dirty="0">
                <a:solidFill>
                  <a:srgbClr val="4F4F4F"/>
                </a:solidFill>
                <a:effectLst/>
                <a:latin typeface="Bodoni MT" panose="02070603080606020203" pitchFamily="18" charset="0"/>
              </a:rPr>
              <a:t>.</a:t>
            </a:r>
            <a:endParaRPr lang="en-US" b="1" dirty="0">
              <a:latin typeface="Bodoni MT" panose="02070603080606020203" pitchFamily="18" charset="0"/>
            </a:endParaRPr>
          </a:p>
          <a:p>
            <a:endParaRPr lang="en-US" dirty="0"/>
          </a:p>
        </p:txBody>
      </p:sp>
    </p:spTree>
    <p:extLst>
      <p:ext uri="{BB962C8B-B14F-4D97-AF65-F5344CB8AC3E}">
        <p14:creationId xmlns:p14="http://schemas.microsoft.com/office/powerpoint/2010/main" val="110004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62C360-1847-4AB6-919E-01442830D173}"/>
              </a:ext>
            </a:extLst>
          </p:cNvPr>
          <p:cNvSpPr>
            <a:spLocks noGrp="1"/>
          </p:cNvSpPr>
          <p:nvPr>
            <p:ph type="title"/>
          </p:nvPr>
        </p:nvSpPr>
        <p:spPr/>
        <p:txBody>
          <a:bodyPr/>
          <a:lstStyle/>
          <a:p>
            <a:r>
              <a:rPr lang="hr-HR" b="1" i="1" dirty="0">
                <a:latin typeface="Bodoni MT" panose="02070603080606020203" pitchFamily="18" charset="0"/>
              </a:rPr>
              <a:t>Duel </a:t>
            </a:r>
            <a:r>
              <a:rPr lang="hr-HR" b="1" i="1" dirty="0" err="1">
                <a:latin typeface="Bodoni MT" panose="02070603080606020203" pitchFamily="18" charset="0"/>
              </a:rPr>
              <a:t>der</a:t>
            </a:r>
            <a:r>
              <a:rPr lang="hr-HR" b="1" i="1" dirty="0">
                <a:latin typeface="Bodoni MT" panose="02070603080606020203" pitchFamily="18" charset="0"/>
              </a:rPr>
              <a:t> Br</a:t>
            </a:r>
            <a:r>
              <a:rPr lang="en-US" b="1" i="1" dirty="0">
                <a:solidFill>
                  <a:srgbClr val="000000"/>
                </a:solidFill>
                <a:effectLst/>
                <a:latin typeface="Bodoni MT" panose="02070603080606020203" pitchFamily="18" charset="0"/>
              </a:rPr>
              <a:t>ü</a:t>
            </a:r>
            <a:r>
              <a:rPr lang="hr-HR" b="1" i="1" dirty="0" err="1">
                <a:solidFill>
                  <a:srgbClr val="000000"/>
                </a:solidFill>
                <a:effectLst/>
                <a:latin typeface="Bodoni MT" panose="02070603080606020203" pitchFamily="18" charset="0"/>
              </a:rPr>
              <a:t>der</a:t>
            </a:r>
            <a:endParaRPr lang="en-US" b="1" i="1" dirty="0">
              <a:latin typeface="Bodoni MT" panose="02070603080606020203" pitchFamily="18" charset="0"/>
            </a:endParaRPr>
          </a:p>
        </p:txBody>
      </p:sp>
      <p:sp>
        <p:nvSpPr>
          <p:cNvPr id="4" name="Rezervirano mjesto sadržaja 3">
            <a:extLst>
              <a:ext uri="{FF2B5EF4-FFF2-40B4-BE49-F238E27FC236}">
                <a16:creationId xmlns:a16="http://schemas.microsoft.com/office/drawing/2014/main" id="{A27E04E9-4678-49D7-B1AF-A95C8E592C17}"/>
              </a:ext>
            </a:extLst>
          </p:cNvPr>
          <p:cNvSpPr>
            <a:spLocks noGrp="1"/>
          </p:cNvSpPr>
          <p:nvPr>
            <p:ph idx="1"/>
          </p:nvPr>
        </p:nvSpPr>
        <p:spPr>
          <a:xfrm>
            <a:off x="838200" y="1825625"/>
            <a:ext cx="4000500" cy="3384550"/>
          </a:xfrm>
        </p:spPr>
        <p:txBody>
          <a:bodyPr>
            <a:normAutofit/>
          </a:bodyPr>
          <a:lstStyle/>
          <a:p>
            <a:pPr marL="0" indent="0">
              <a:buNone/>
            </a:pPr>
            <a:r>
              <a:rPr lang="hr-HR" i="1" dirty="0">
                <a:latin typeface="Bodoni MT" panose="02070603080606020203" pitchFamily="18" charset="0"/>
              </a:rPr>
              <a:t>Z</a:t>
            </a:r>
            <a:r>
              <a:rPr lang="de-DE" i="1" dirty="0" err="1">
                <a:latin typeface="Bodoni MT" panose="02070603080606020203" pitchFamily="18" charset="0"/>
              </a:rPr>
              <a:t>wei</a:t>
            </a:r>
            <a:r>
              <a:rPr lang="de-DE" i="1" dirty="0">
                <a:latin typeface="Bodoni MT" panose="02070603080606020203" pitchFamily="18" charset="0"/>
              </a:rPr>
              <a:t> weltweite </a:t>
            </a:r>
            <a:r>
              <a:rPr lang="hr-HR" i="1" dirty="0">
                <a:latin typeface="Bodoni MT" panose="02070603080606020203" pitchFamily="18" charset="0"/>
              </a:rPr>
              <a:t>S</a:t>
            </a:r>
            <a:r>
              <a:rPr lang="de-DE" i="1" dirty="0">
                <a:latin typeface="Bodoni MT" panose="02070603080606020203" pitchFamily="18" charset="0"/>
              </a:rPr>
              <a:t>portbekleidungs-</a:t>
            </a:r>
            <a:r>
              <a:rPr lang="hr-HR" i="1" dirty="0">
                <a:latin typeface="Bodoni MT" panose="02070603080606020203" pitchFamily="18" charset="0"/>
              </a:rPr>
              <a:t>G</a:t>
            </a:r>
            <a:r>
              <a:rPr lang="de-DE" i="1" dirty="0" err="1">
                <a:latin typeface="Bodoni MT" panose="02070603080606020203" pitchFamily="18" charset="0"/>
              </a:rPr>
              <a:t>iganten</a:t>
            </a:r>
            <a:r>
              <a:rPr lang="de-DE" i="1" dirty="0">
                <a:latin typeface="Bodoni MT" panose="02070603080606020203" pitchFamily="18" charset="0"/>
              </a:rPr>
              <a:t>, </a:t>
            </a:r>
            <a:r>
              <a:rPr lang="hr-HR" i="1" dirty="0">
                <a:latin typeface="Bodoni MT" panose="02070603080606020203" pitchFamily="18" charset="0"/>
              </a:rPr>
              <a:t>P</a:t>
            </a:r>
            <a:r>
              <a:rPr lang="de-DE" i="1" dirty="0" err="1">
                <a:latin typeface="Bodoni MT" panose="02070603080606020203" pitchFamily="18" charset="0"/>
              </a:rPr>
              <a:t>uma</a:t>
            </a:r>
            <a:r>
              <a:rPr lang="de-DE" i="1" dirty="0">
                <a:latin typeface="Bodoni MT" panose="02070603080606020203" pitchFamily="18" charset="0"/>
              </a:rPr>
              <a:t> und </a:t>
            </a:r>
            <a:r>
              <a:rPr lang="hr-HR" i="1" dirty="0">
                <a:latin typeface="Bodoni MT" panose="02070603080606020203" pitchFamily="18" charset="0"/>
              </a:rPr>
              <a:t>A</a:t>
            </a:r>
            <a:r>
              <a:rPr lang="de-DE" i="1" dirty="0" err="1">
                <a:latin typeface="Bodoni MT" panose="02070603080606020203" pitchFamily="18" charset="0"/>
              </a:rPr>
              <a:t>didas</a:t>
            </a:r>
            <a:r>
              <a:rPr lang="de-DE" i="1" dirty="0">
                <a:latin typeface="Bodoni MT" panose="02070603080606020203" pitchFamily="18" charset="0"/>
              </a:rPr>
              <a:t>, stammen aus </a:t>
            </a:r>
            <a:r>
              <a:rPr lang="hr-HR" i="1" dirty="0">
                <a:latin typeface="Bodoni MT" panose="02070603080606020203" pitchFamily="18" charset="0"/>
              </a:rPr>
              <a:t>D</a:t>
            </a:r>
            <a:r>
              <a:rPr lang="de-DE" i="1" dirty="0" err="1">
                <a:latin typeface="Bodoni MT" panose="02070603080606020203" pitchFamily="18" charset="0"/>
              </a:rPr>
              <a:t>eutschland</a:t>
            </a:r>
            <a:r>
              <a:rPr lang="de-DE" i="1" dirty="0">
                <a:latin typeface="Bodoni MT" panose="02070603080606020203" pitchFamily="18" charset="0"/>
              </a:rPr>
              <a:t>. </a:t>
            </a:r>
          </a:p>
          <a:p>
            <a:endParaRPr lang="en-US" dirty="0"/>
          </a:p>
        </p:txBody>
      </p:sp>
      <p:pic>
        <p:nvPicPr>
          <p:cNvPr id="7172" name="Picture 4" descr="građanski Preporuči municija zdf reportage adidas - druyogawithsuecheese.com">
            <a:extLst>
              <a:ext uri="{FF2B5EF4-FFF2-40B4-BE49-F238E27FC236}">
                <a16:creationId xmlns:a16="http://schemas.microsoft.com/office/drawing/2014/main" id="{F21D1554-1F8E-4A11-884A-0960A2E07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951" y="1282320"/>
            <a:ext cx="2990849" cy="392785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Slika 7">
            <a:extLst>
              <a:ext uri="{FF2B5EF4-FFF2-40B4-BE49-F238E27FC236}">
                <a16:creationId xmlns:a16="http://schemas.microsoft.com/office/drawing/2014/main" id="{84683EBF-D533-48F3-8733-C610029279CA}"/>
              </a:ext>
            </a:extLst>
          </p:cNvPr>
          <p:cNvPicPr>
            <a:picLocks noChangeAspect="1"/>
          </p:cNvPicPr>
          <p:nvPr/>
        </p:nvPicPr>
        <p:blipFill>
          <a:blip r:embed="rId3"/>
          <a:stretch>
            <a:fillRect/>
          </a:stretch>
        </p:blipFill>
        <p:spPr>
          <a:xfrm>
            <a:off x="90487" y="53595"/>
            <a:ext cx="1133475" cy="1238250"/>
          </a:xfrm>
          <a:prstGeom prst="rect">
            <a:avLst/>
          </a:prstGeom>
        </p:spPr>
      </p:pic>
      <p:pic>
        <p:nvPicPr>
          <p:cNvPr id="10" name="Slika 9">
            <a:extLst>
              <a:ext uri="{FF2B5EF4-FFF2-40B4-BE49-F238E27FC236}">
                <a16:creationId xmlns:a16="http://schemas.microsoft.com/office/drawing/2014/main" id="{B6CA3BFB-E7F5-4409-8BC4-9C9746EE2477}"/>
              </a:ext>
            </a:extLst>
          </p:cNvPr>
          <p:cNvPicPr>
            <a:picLocks noChangeAspect="1"/>
          </p:cNvPicPr>
          <p:nvPr/>
        </p:nvPicPr>
        <p:blipFill>
          <a:blip r:embed="rId4"/>
          <a:stretch>
            <a:fillRect/>
          </a:stretch>
        </p:blipFill>
        <p:spPr>
          <a:xfrm>
            <a:off x="-52388" y="5524500"/>
            <a:ext cx="1905000" cy="1333500"/>
          </a:xfrm>
          <a:prstGeom prst="rect">
            <a:avLst/>
          </a:prstGeom>
        </p:spPr>
      </p:pic>
      <p:pic>
        <p:nvPicPr>
          <p:cNvPr id="14" name="Slika 13">
            <a:extLst>
              <a:ext uri="{FF2B5EF4-FFF2-40B4-BE49-F238E27FC236}">
                <a16:creationId xmlns:a16="http://schemas.microsoft.com/office/drawing/2014/main" id="{44DCD445-34F8-4E86-BBBE-A20DAF68433B}"/>
              </a:ext>
            </a:extLst>
          </p:cNvPr>
          <p:cNvPicPr>
            <a:picLocks noChangeAspect="1"/>
          </p:cNvPicPr>
          <p:nvPr/>
        </p:nvPicPr>
        <p:blipFill>
          <a:blip r:embed="rId5"/>
          <a:stretch>
            <a:fillRect/>
          </a:stretch>
        </p:blipFill>
        <p:spPr>
          <a:xfrm>
            <a:off x="10534650" y="5600700"/>
            <a:ext cx="1657350" cy="1257300"/>
          </a:xfrm>
          <a:prstGeom prst="rect">
            <a:avLst/>
          </a:prstGeom>
        </p:spPr>
      </p:pic>
      <p:pic>
        <p:nvPicPr>
          <p:cNvPr id="16" name="Slika 15">
            <a:extLst>
              <a:ext uri="{FF2B5EF4-FFF2-40B4-BE49-F238E27FC236}">
                <a16:creationId xmlns:a16="http://schemas.microsoft.com/office/drawing/2014/main" id="{ACFA4CCD-D1E9-4FF7-9092-1F4689E3F4A4}"/>
              </a:ext>
            </a:extLst>
          </p:cNvPr>
          <p:cNvPicPr>
            <a:picLocks noChangeAspect="1"/>
          </p:cNvPicPr>
          <p:nvPr/>
        </p:nvPicPr>
        <p:blipFill>
          <a:blip r:embed="rId6"/>
          <a:stretch>
            <a:fillRect/>
          </a:stretch>
        </p:blipFill>
        <p:spPr>
          <a:xfrm>
            <a:off x="10591800" y="15875"/>
            <a:ext cx="1600200" cy="1362075"/>
          </a:xfrm>
          <a:prstGeom prst="rect">
            <a:avLst/>
          </a:prstGeom>
        </p:spPr>
      </p:pic>
    </p:spTree>
    <p:extLst>
      <p:ext uri="{BB962C8B-B14F-4D97-AF65-F5344CB8AC3E}">
        <p14:creationId xmlns:p14="http://schemas.microsoft.com/office/powerpoint/2010/main" val="390081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A433EAB-7ACF-41E1-9463-2B083C1E1DD8}"/>
              </a:ext>
            </a:extLst>
          </p:cNvPr>
          <p:cNvSpPr>
            <a:spLocks noGrp="1"/>
          </p:cNvSpPr>
          <p:nvPr>
            <p:ph type="title"/>
          </p:nvPr>
        </p:nvSpPr>
        <p:spPr/>
        <p:txBody>
          <a:bodyPr/>
          <a:lstStyle/>
          <a:p>
            <a:endParaRPr lang="en-US"/>
          </a:p>
        </p:txBody>
      </p:sp>
      <p:pic>
        <p:nvPicPr>
          <p:cNvPr id="5" name="Rezervirano mjesto sadržaja 4">
            <a:extLst>
              <a:ext uri="{FF2B5EF4-FFF2-40B4-BE49-F238E27FC236}">
                <a16:creationId xmlns:a16="http://schemas.microsoft.com/office/drawing/2014/main" id="{AC067036-1FD5-4C30-81F6-BC59F1C49E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0975"/>
            <a:ext cx="12192000" cy="7038975"/>
          </a:xfrm>
        </p:spPr>
      </p:pic>
      <p:sp>
        <p:nvSpPr>
          <p:cNvPr id="6" name="TekstniOkvir 5">
            <a:extLst>
              <a:ext uri="{FF2B5EF4-FFF2-40B4-BE49-F238E27FC236}">
                <a16:creationId xmlns:a16="http://schemas.microsoft.com/office/drawing/2014/main" id="{EDB6B8FB-D7F7-4935-8B5F-99349E4C92AF}"/>
              </a:ext>
            </a:extLst>
          </p:cNvPr>
          <p:cNvSpPr txBox="1"/>
          <p:nvPr/>
        </p:nvSpPr>
        <p:spPr>
          <a:xfrm>
            <a:off x="838200" y="5276490"/>
            <a:ext cx="10860219" cy="1477328"/>
          </a:xfrm>
          <a:prstGeom prst="rect">
            <a:avLst/>
          </a:prstGeom>
          <a:noFill/>
        </p:spPr>
        <p:txBody>
          <a:bodyPr wrap="square" rtlCol="0">
            <a:spAutoFit/>
          </a:bodyPr>
          <a:lstStyle/>
          <a:p>
            <a:r>
              <a:rPr lang="de-DE" b="1" i="1" dirty="0">
                <a:solidFill>
                  <a:schemeClr val="bg1"/>
                </a:solidFill>
                <a:highlight>
                  <a:srgbClr val="000000"/>
                </a:highlight>
                <a:latin typeface="Bodoni MT" panose="02070603080606020203" pitchFamily="18" charset="0"/>
              </a:rPr>
              <a:t>Mit dem Aufkommen des Zweiten Weltkriegs zogen die Brüder vollständig miteinander in den Krieg und beschlossen, die Firma zu spalten und 1948 zu getrennten Parteien zu wechseln. Adolf, dessen Spitzname Adi war, benannte das neue Unternehmen nach einer Kombination aus Vor- und Nachnamen - Adidas</a:t>
            </a:r>
            <a:r>
              <a:rPr lang="de-DE" b="1" i="1" dirty="0">
                <a:highlight>
                  <a:srgbClr val="000000"/>
                </a:highlight>
                <a:latin typeface="Bodoni MT" panose="02070603080606020203" pitchFamily="18" charset="0"/>
              </a:rPr>
              <a:t>.</a:t>
            </a:r>
            <a:endParaRPr lang="hr-HR" b="1" i="1" dirty="0">
              <a:highlight>
                <a:srgbClr val="000000"/>
              </a:highlight>
              <a:latin typeface="Bodoni MT" panose="02070603080606020203" pitchFamily="18" charset="0"/>
            </a:endParaRPr>
          </a:p>
          <a:p>
            <a:r>
              <a:rPr lang="de-DE" b="1" i="1" dirty="0">
                <a:solidFill>
                  <a:schemeClr val="bg1"/>
                </a:solidFill>
                <a:latin typeface="Bodoni MT" panose="02070603080606020203" pitchFamily="18" charset="0"/>
              </a:rPr>
              <a:t> </a:t>
            </a:r>
            <a:endParaRPr lang="en-US" b="1" i="1" dirty="0">
              <a:solidFill>
                <a:schemeClr val="bg1"/>
              </a:solidFill>
              <a:latin typeface="Bodoni MT" panose="02070603080606020203" pitchFamily="18" charset="0"/>
            </a:endParaRPr>
          </a:p>
        </p:txBody>
      </p:sp>
    </p:spTree>
    <p:extLst>
      <p:ext uri="{BB962C8B-B14F-4D97-AF65-F5344CB8AC3E}">
        <p14:creationId xmlns:p14="http://schemas.microsoft.com/office/powerpoint/2010/main" val="396780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F543EE-99EB-4EEB-AE25-33BD728CD06D}"/>
              </a:ext>
            </a:extLst>
          </p:cNvPr>
          <p:cNvSpPr>
            <a:spLocks noGrp="1"/>
          </p:cNvSpPr>
          <p:nvPr>
            <p:ph type="title"/>
          </p:nvPr>
        </p:nvSpPr>
        <p:spPr/>
        <p:txBody>
          <a:bodyPr/>
          <a:lstStyle/>
          <a:p>
            <a:endParaRPr lang="en-US"/>
          </a:p>
        </p:txBody>
      </p:sp>
      <p:sp>
        <p:nvSpPr>
          <p:cNvPr id="3" name="Rezervirano mjesto sadržaja 2">
            <a:extLst>
              <a:ext uri="{FF2B5EF4-FFF2-40B4-BE49-F238E27FC236}">
                <a16:creationId xmlns:a16="http://schemas.microsoft.com/office/drawing/2014/main" id="{CA9F6E74-98D1-49C9-9C5C-FECB71EBA3B7}"/>
              </a:ext>
            </a:extLst>
          </p:cNvPr>
          <p:cNvSpPr>
            <a:spLocks noGrp="1"/>
          </p:cNvSpPr>
          <p:nvPr>
            <p:ph idx="1"/>
          </p:nvPr>
        </p:nvSpPr>
        <p:spPr/>
        <p:txBody>
          <a:bodyPr/>
          <a:lstStyle/>
          <a:p>
            <a:endParaRPr lang="en-US"/>
          </a:p>
        </p:txBody>
      </p:sp>
      <p:pic>
        <p:nvPicPr>
          <p:cNvPr id="11268" name="Picture 4" descr="Adidas vs. Puma: kako je svađa između dva brenda dovela do gubitka tržišne  utakmice - MagMe">
            <a:extLst>
              <a:ext uri="{FF2B5EF4-FFF2-40B4-BE49-F238E27FC236}">
                <a16:creationId xmlns:a16="http://schemas.microsoft.com/office/drawing/2014/main" id="{9D1AD274-C316-4131-AFDF-9A2BECD98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EF881378-2282-4CAF-85C8-861E2B40E01E}"/>
              </a:ext>
            </a:extLst>
          </p:cNvPr>
          <p:cNvSpPr txBox="1"/>
          <p:nvPr/>
        </p:nvSpPr>
        <p:spPr>
          <a:xfrm>
            <a:off x="106837" y="4703889"/>
            <a:ext cx="3739299" cy="2031325"/>
          </a:xfrm>
          <a:prstGeom prst="rect">
            <a:avLst/>
          </a:prstGeom>
          <a:noFill/>
        </p:spPr>
        <p:txBody>
          <a:bodyPr wrap="square" rtlCol="0">
            <a:spAutoFit/>
          </a:bodyPr>
          <a:lstStyle/>
          <a:p>
            <a:r>
              <a:rPr lang="de-DE" b="1" i="1" dirty="0">
                <a:solidFill>
                  <a:schemeClr val="bg1"/>
                </a:solidFill>
                <a:latin typeface="Bodoni MT" panose="02070603080606020203" pitchFamily="18" charset="0"/>
              </a:rPr>
              <a:t>Rudolf versuchte dasselbe mit seinem Namen, aber da Ruda nicht gut klang, änderte er es später in Puma. Anscheinend sprachen die Brüder nie wieder miteinander und ihre Rivalität teilte die ganze Stadt. </a:t>
            </a:r>
            <a:endParaRPr lang="en-US" dirty="0">
              <a:solidFill>
                <a:schemeClr val="bg1"/>
              </a:solidFill>
            </a:endParaRPr>
          </a:p>
        </p:txBody>
      </p:sp>
      <p:sp>
        <p:nvSpPr>
          <p:cNvPr id="6" name="TekstniOkvir 5">
            <a:extLst>
              <a:ext uri="{FF2B5EF4-FFF2-40B4-BE49-F238E27FC236}">
                <a16:creationId xmlns:a16="http://schemas.microsoft.com/office/drawing/2014/main" id="{A00A75FC-B01B-4727-9C24-39ECBAEDB42E}"/>
              </a:ext>
            </a:extLst>
          </p:cNvPr>
          <p:cNvSpPr txBox="1"/>
          <p:nvPr/>
        </p:nvSpPr>
        <p:spPr>
          <a:xfrm>
            <a:off x="8298730" y="4921134"/>
            <a:ext cx="3893270" cy="1477328"/>
          </a:xfrm>
          <a:prstGeom prst="rect">
            <a:avLst/>
          </a:prstGeom>
          <a:noFill/>
        </p:spPr>
        <p:txBody>
          <a:bodyPr wrap="square" rtlCol="0">
            <a:spAutoFit/>
          </a:bodyPr>
          <a:lstStyle/>
          <a:p>
            <a:r>
              <a:rPr lang="de-DE" b="1" i="1" dirty="0">
                <a:solidFill>
                  <a:schemeClr val="bg1"/>
                </a:solidFill>
                <a:latin typeface="Bodoni MT" panose="02070603080606020203" pitchFamily="18" charset="0"/>
              </a:rPr>
              <a:t>In Herzogenaurach bauten sie geteilte Fabriken auf gegenüberliegenden Seiten des Flusses Aurach, der die Stadt teilt.</a:t>
            </a:r>
            <a:endParaRPr lang="en-US" b="1" i="1" dirty="0">
              <a:solidFill>
                <a:schemeClr val="bg1"/>
              </a:solidFill>
              <a:latin typeface="Bodoni MT" panose="02070603080606020203" pitchFamily="18" charset="0"/>
            </a:endParaRPr>
          </a:p>
          <a:p>
            <a:endParaRPr lang="en-US" dirty="0"/>
          </a:p>
        </p:txBody>
      </p:sp>
    </p:spTree>
    <p:extLst>
      <p:ext uri="{BB962C8B-B14F-4D97-AF65-F5344CB8AC3E}">
        <p14:creationId xmlns:p14="http://schemas.microsoft.com/office/powerpoint/2010/main" val="412577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C3EC25-3643-444C-B3D9-6FAE0E8258DA}"/>
              </a:ext>
            </a:extLst>
          </p:cNvPr>
          <p:cNvSpPr>
            <a:spLocks noGrp="1"/>
          </p:cNvSpPr>
          <p:nvPr>
            <p:ph type="title"/>
          </p:nvPr>
        </p:nvSpPr>
        <p:spPr/>
        <p:txBody>
          <a:bodyPr/>
          <a:lstStyle/>
          <a:p>
            <a:r>
              <a:rPr lang="hr-HR" b="1" i="1" dirty="0" err="1">
                <a:latin typeface="Bodoni MT" panose="02070603080606020203" pitchFamily="18" charset="0"/>
              </a:rPr>
              <a:t>Die</a:t>
            </a:r>
            <a:r>
              <a:rPr lang="hr-HR" b="1" i="1" dirty="0">
                <a:latin typeface="Bodoni MT" panose="02070603080606020203" pitchFamily="18" charset="0"/>
              </a:rPr>
              <a:t> </a:t>
            </a:r>
            <a:r>
              <a:rPr lang="hr-HR" b="1" i="1" dirty="0" err="1">
                <a:latin typeface="Bodoni MT" panose="02070603080606020203" pitchFamily="18" charset="0"/>
              </a:rPr>
              <a:t>deutsche</a:t>
            </a:r>
            <a:r>
              <a:rPr lang="hr-HR" b="1" i="1" dirty="0">
                <a:latin typeface="Bodoni MT" panose="02070603080606020203" pitchFamily="18" charset="0"/>
              </a:rPr>
              <a:t> K</a:t>
            </a:r>
            <a:r>
              <a:rPr lang="en-US" sz="4400" b="1" i="1" dirty="0">
                <a:solidFill>
                  <a:srgbClr val="000000"/>
                </a:solidFill>
                <a:effectLst/>
                <a:latin typeface="Bodoni MT" panose="02070603080606020203" pitchFamily="18" charset="0"/>
              </a:rPr>
              <a:t>ü</a:t>
            </a:r>
            <a:r>
              <a:rPr lang="hr-HR" sz="4400" b="1" i="1" dirty="0" err="1">
                <a:solidFill>
                  <a:srgbClr val="000000"/>
                </a:solidFill>
                <a:effectLst/>
                <a:latin typeface="Bodoni MT" panose="02070603080606020203" pitchFamily="18" charset="0"/>
              </a:rPr>
              <a:t>che</a:t>
            </a:r>
            <a:endParaRPr lang="en-US" b="1" i="1" dirty="0">
              <a:latin typeface="Bodoni MT" panose="02070603080606020203" pitchFamily="18" charset="0"/>
            </a:endParaRPr>
          </a:p>
        </p:txBody>
      </p:sp>
      <p:sp>
        <p:nvSpPr>
          <p:cNvPr id="3" name="Rezervirano mjesto sadržaja 2">
            <a:extLst>
              <a:ext uri="{FF2B5EF4-FFF2-40B4-BE49-F238E27FC236}">
                <a16:creationId xmlns:a16="http://schemas.microsoft.com/office/drawing/2014/main" id="{A5E50180-7641-4C99-9CB7-F4FFAC405A25}"/>
              </a:ext>
            </a:extLst>
          </p:cNvPr>
          <p:cNvSpPr>
            <a:spLocks noGrp="1"/>
          </p:cNvSpPr>
          <p:nvPr>
            <p:ph idx="1"/>
          </p:nvPr>
        </p:nvSpPr>
        <p:spPr>
          <a:xfrm>
            <a:off x="838200" y="1825624"/>
            <a:ext cx="4905375" cy="4918076"/>
          </a:xfrm>
        </p:spPr>
        <p:txBody>
          <a:bodyPr>
            <a:normAutofit/>
          </a:bodyPr>
          <a:lstStyle/>
          <a:p>
            <a:pPr marL="0" indent="0">
              <a:buNone/>
            </a:pPr>
            <a:r>
              <a:rPr lang="de-DE" i="1" dirty="0">
                <a:effectLst/>
                <a:latin typeface="Bodoni MT" panose="02070603080606020203" pitchFamily="18" charset="0"/>
              </a:rPr>
              <a:t>Als Deutsche </a:t>
            </a:r>
            <a:r>
              <a:rPr lang="de-DE" i="1" dirty="0" err="1">
                <a:effectLst/>
                <a:latin typeface="Bodoni MT" panose="02070603080606020203" pitchFamily="18" charset="0"/>
              </a:rPr>
              <a:t>Küch</a:t>
            </a:r>
            <a:r>
              <a:rPr lang="hr-HR" i="1" dirty="0">
                <a:effectLst/>
                <a:latin typeface="Bodoni MT" panose="02070603080606020203" pitchFamily="18" charset="0"/>
              </a:rPr>
              <a:t>e</a:t>
            </a:r>
            <a:r>
              <a:rPr lang="de-DE" i="1" dirty="0">
                <a:effectLst/>
                <a:latin typeface="Bodoni MT" panose="02070603080606020203" pitchFamily="18" charset="0"/>
              </a:rPr>
              <a:t> bezeichnet man allgemein die Küche/Kochkunst </a:t>
            </a:r>
            <a:r>
              <a:rPr lang="de-DE" i="1" dirty="0">
                <a:latin typeface="Bodoni MT" panose="02070603080606020203" pitchFamily="18" charset="0"/>
              </a:rPr>
              <a:t>Deutschlands</a:t>
            </a:r>
            <a:r>
              <a:rPr lang="de-DE" i="1" dirty="0">
                <a:effectLst/>
                <a:latin typeface="Bodoni MT" panose="02070603080606020203" pitchFamily="18" charset="0"/>
              </a:rPr>
              <a:t>. Sie ist gekennzeichnet durch starke regionale Unterschiede und an den Außengrenzen historisch bedingt geprägt durch die Einflüsse der Küche der Nachbarländer (</a:t>
            </a:r>
            <a:r>
              <a:rPr lang="de-DE" i="1" dirty="0">
                <a:latin typeface="Bodoni MT" panose="02070603080606020203" pitchFamily="18" charset="0"/>
              </a:rPr>
              <a:t>Frankreich</a:t>
            </a:r>
            <a:r>
              <a:rPr lang="de-DE" i="1" dirty="0">
                <a:effectLst/>
                <a:latin typeface="Bodoni MT" panose="02070603080606020203" pitchFamily="18" charset="0"/>
              </a:rPr>
              <a:t>, </a:t>
            </a:r>
            <a:r>
              <a:rPr lang="de-DE" i="1" dirty="0">
                <a:latin typeface="Bodoni MT" panose="02070603080606020203" pitchFamily="18" charset="0"/>
              </a:rPr>
              <a:t>Österreich</a:t>
            </a:r>
            <a:r>
              <a:rPr lang="de-DE" i="1" dirty="0">
                <a:effectLst/>
                <a:latin typeface="Bodoni MT" panose="02070603080606020203" pitchFamily="18" charset="0"/>
              </a:rPr>
              <a:t>, </a:t>
            </a:r>
            <a:r>
              <a:rPr lang="de-DE" i="1" dirty="0">
                <a:latin typeface="Bodoni MT" panose="02070603080606020203" pitchFamily="18" charset="0"/>
              </a:rPr>
              <a:t>Pole</a:t>
            </a:r>
            <a:r>
              <a:rPr lang="hr-HR" i="1" dirty="0">
                <a:latin typeface="Bodoni MT" panose="02070603080606020203" pitchFamily="18" charset="0"/>
              </a:rPr>
              <a:t>n</a:t>
            </a:r>
            <a:r>
              <a:rPr lang="de-DE" i="1" dirty="0">
                <a:effectLst/>
                <a:latin typeface="Bodoni MT" panose="02070603080606020203" pitchFamily="18" charset="0"/>
              </a:rPr>
              <a:t>).</a:t>
            </a:r>
            <a:endParaRPr lang="en-US" i="1" dirty="0">
              <a:latin typeface="Bodoni MT" panose="02070603080606020203" pitchFamily="18" charset="0"/>
            </a:endParaRPr>
          </a:p>
        </p:txBody>
      </p:sp>
      <p:pic>
        <p:nvPicPr>
          <p:cNvPr id="8196" name="Picture 4" descr="German Oktoberfest Sausage Cartoon Character Holding A Beer And.. | German  oktoberfest, Oktoberfest, Kawaii drawings">
            <a:extLst>
              <a:ext uri="{FF2B5EF4-FFF2-40B4-BE49-F238E27FC236}">
                <a16:creationId xmlns:a16="http://schemas.microsoft.com/office/drawing/2014/main" id="{6DDE8A69-A6F9-4537-A487-9C90DA368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49" y="2965449"/>
            <a:ext cx="2536825" cy="2638425"/>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a:extLst>
              <a:ext uri="{FF2B5EF4-FFF2-40B4-BE49-F238E27FC236}">
                <a16:creationId xmlns:a16="http://schemas.microsoft.com/office/drawing/2014/main" id="{E5432077-BD5C-4327-AAE3-2781CA124A6A}"/>
              </a:ext>
            </a:extLst>
          </p:cNvPr>
          <p:cNvPicPr>
            <a:picLocks noChangeAspect="1"/>
          </p:cNvPicPr>
          <p:nvPr/>
        </p:nvPicPr>
        <p:blipFill>
          <a:blip r:embed="rId3"/>
          <a:stretch>
            <a:fillRect/>
          </a:stretch>
        </p:blipFill>
        <p:spPr>
          <a:xfrm>
            <a:off x="10229850" y="0"/>
            <a:ext cx="1962150" cy="2038350"/>
          </a:xfrm>
          <a:prstGeom prst="rect">
            <a:avLst/>
          </a:prstGeom>
        </p:spPr>
      </p:pic>
      <p:pic>
        <p:nvPicPr>
          <p:cNvPr id="9" name="Slika 8">
            <a:extLst>
              <a:ext uri="{FF2B5EF4-FFF2-40B4-BE49-F238E27FC236}">
                <a16:creationId xmlns:a16="http://schemas.microsoft.com/office/drawing/2014/main" id="{4170E7A4-E334-4EE3-AA62-0CD421BAA728}"/>
              </a:ext>
            </a:extLst>
          </p:cNvPr>
          <p:cNvPicPr>
            <a:picLocks noChangeAspect="1"/>
          </p:cNvPicPr>
          <p:nvPr/>
        </p:nvPicPr>
        <p:blipFill>
          <a:blip r:embed="rId4"/>
          <a:stretch>
            <a:fillRect/>
          </a:stretch>
        </p:blipFill>
        <p:spPr>
          <a:xfrm>
            <a:off x="10191750" y="5172075"/>
            <a:ext cx="2000250" cy="1685925"/>
          </a:xfrm>
          <a:prstGeom prst="rect">
            <a:avLst/>
          </a:prstGeom>
        </p:spPr>
      </p:pic>
      <p:pic>
        <p:nvPicPr>
          <p:cNvPr id="11" name="Slika 10">
            <a:extLst>
              <a:ext uri="{FF2B5EF4-FFF2-40B4-BE49-F238E27FC236}">
                <a16:creationId xmlns:a16="http://schemas.microsoft.com/office/drawing/2014/main" id="{6DA659CB-CACD-41D6-90F9-772ACCA74B03}"/>
              </a:ext>
            </a:extLst>
          </p:cNvPr>
          <p:cNvPicPr>
            <a:picLocks noChangeAspect="1"/>
          </p:cNvPicPr>
          <p:nvPr/>
        </p:nvPicPr>
        <p:blipFill>
          <a:blip r:embed="rId5"/>
          <a:stretch>
            <a:fillRect/>
          </a:stretch>
        </p:blipFill>
        <p:spPr>
          <a:xfrm>
            <a:off x="0" y="6029325"/>
            <a:ext cx="1143000" cy="828675"/>
          </a:xfrm>
          <a:prstGeom prst="rect">
            <a:avLst/>
          </a:prstGeom>
        </p:spPr>
      </p:pic>
      <p:pic>
        <p:nvPicPr>
          <p:cNvPr id="13" name="Slika 12">
            <a:extLst>
              <a:ext uri="{FF2B5EF4-FFF2-40B4-BE49-F238E27FC236}">
                <a16:creationId xmlns:a16="http://schemas.microsoft.com/office/drawing/2014/main" id="{89EDFFC2-5220-42BB-9D7B-0B6835A040A5}"/>
              </a:ext>
            </a:extLst>
          </p:cNvPr>
          <p:cNvPicPr>
            <a:picLocks noChangeAspect="1"/>
          </p:cNvPicPr>
          <p:nvPr/>
        </p:nvPicPr>
        <p:blipFill>
          <a:blip r:embed="rId6"/>
          <a:stretch>
            <a:fillRect/>
          </a:stretch>
        </p:blipFill>
        <p:spPr>
          <a:xfrm>
            <a:off x="-123825" y="-19844"/>
            <a:ext cx="962025" cy="1047750"/>
          </a:xfrm>
          <a:prstGeom prst="rect">
            <a:avLst/>
          </a:prstGeom>
        </p:spPr>
      </p:pic>
      <p:pic>
        <p:nvPicPr>
          <p:cNvPr id="15" name="Slika 14">
            <a:extLst>
              <a:ext uri="{FF2B5EF4-FFF2-40B4-BE49-F238E27FC236}">
                <a16:creationId xmlns:a16="http://schemas.microsoft.com/office/drawing/2014/main" id="{61F64D52-7FFA-489F-A0E3-AAF1D3CAC4DA}"/>
              </a:ext>
            </a:extLst>
          </p:cNvPr>
          <p:cNvPicPr>
            <a:picLocks noChangeAspect="1"/>
          </p:cNvPicPr>
          <p:nvPr/>
        </p:nvPicPr>
        <p:blipFill>
          <a:blip r:embed="rId7"/>
          <a:stretch>
            <a:fillRect/>
          </a:stretch>
        </p:blipFill>
        <p:spPr>
          <a:xfrm>
            <a:off x="7337424" y="2600325"/>
            <a:ext cx="3067050" cy="3429000"/>
          </a:xfrm>
          <a:prstGeom prst="rect">
            <a:avLst/>
          </a:prstGeom>
        </p:spPr>
      </p:pic>
    </p:spTree>
    <p:extLst>
      <p:ext uri="{BB962C8B-B14F-4D97-AF65-F5344CB8AC3E}">
        <p14:creationId xmlns:p14="http://schemas.microsoft.com/office/powerpoint/2010/main" val="248786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6497AF-5E31-4853-8042-6428B55CDA28}"/>
              </a:ext>
            </a:extLst>
          </p:cNvPr>
          <p:cNvSpPr>
            <a:spLocks noGrp="1"/>
          </p:cNvSpPr>
          <p:nvPr>
            <p:ph type="title"/>
          </p:nvPr>
        </p:nvSpPr>
        <p:spPr>
          <a:xfrm>
            <a:off x="838200" y="681037"/>
            <a:ext cx="10515600" cy="1325563"/>
          </a:xfrm>
        </p:spPr>
        <p:txBody>
          <a:bodyPr>
            <a:normAutofit fontScale="90000"/>
          </a:bodyPr>
          <a:lstStyle/>
          <a:p>
            <a:r>
              <a:rPr lang="hr-HR" b="1" i="1" dirty="0">
                <a:solidFill>
                  <a:srgbClr val="222222"/>
                </a:solidFill>
                <a:latin typeface="Bodoni MT" panose="02070603080606020203" pitchFamily="18" charset="0"/>
              </a:rPr>
              <a:t>7 </a:t>
            </a:r>
            <a:r>
              <a:rPr lang="de-DE" b="1" i="1" dirty="0">
                <a:solidFill>
                  <a:srgbClr val="222222"/>
                </a:solidFill>
                <a:effectLst/>
                <a:latin typeface="Bodoni MT" panose="02070603080606020203" pitchFamily="18" charset="0"/>
              </a:rPr>
              <a:t>typische deutsche Gerichte &amp; leckere Spezialitäten</a:t>
            </a:r>
            <a:br>
              <a:rPr lang="de-DE" b="1" i="0" dirty="0">
                <a:solidFill>
                  <a:srgbClr val="222222"/>
                </a:solidFill>
                <a:effectLst/>
                <a:latin typeface="Playfair Display"/>
              </a:rPr>
            </a:br>
            <a:endParaRPr lang="en-US" dirty="0"/>
          </a:p>
        </p:txBody>
      </p:sp>
      <p:sp>
        <p:nvSpPr>
          <p:cNvPr id="3" name="Rezervirano mjesto sadržaja 2">
            <a:extLst>
              <a:ext uri="{FF2B5EF4-FFF2-40B4-BE49-F238E27FC236}">
                <a16:creationId xmlns:a16="http://schemas.microsoft.com/office/drawing/2014/main" id="{FE9D45DD-13E7-42AF-B947-570B100B2E7E}"/>
              </a:ext>
            </a:extLst>
          </p:cNvPr>
          <p:cNvSpPr>
            <a:spLocks noGrp="1"/>
          </p:cNvSpPr>
          <p:nvPr>
            <p:ph idx="1"/>
          </p:nvPr>
        </p:nvSpPr>
        <p:spPr>
          <a:xfrm>
            <a:off x="838200" y="2209799"/>
            <a:ext cx="8591550" cy="3967163"/>
          </a:xfrm>
        </p:spPr>
        <p:txBody>
          <a:bodyPr/>
          <a:lstStyle/>
          <a:p>
            <a:pPr marL="0" indent="0">
              <a:buNone/>
            </a:pPr>
            <a:r>
              <a:rPr lang="de-DE" i="1" dirty="0">
                <a:solidFill>
                  <a:srgbClr val="222222"/>
                </a:solidFill>
                <a:effectLst/>
                <a:latin typeface="Bodoni MT" panose="02070603080606020203" pitchFamily="18" charset="0"/>
              </a:rPr>
              <a:t>Brezel, Symbol der süddeutschen Küche</a:t>
            </a:r>
            <a:endParaRPr lang="hr-HR" i="1" dirty="0">
              <a:solidFill>
                <a:srgbClr val="222222"/>
              </a:solidFill>
              <a:effectLst/>
              <a:latin typeface="Bodoni MT" panose="02070603080606020203" pitchFamily="18" charset="0"/>
            </a:endParaRPr>
          </a:p>
          <a:p>
            <a:pPr marL="0" indent="0">
              <a:buNone/>
            </a:pPr>
            <a:r>
              <a:rPr lang="de-DE" i="1" dirty="0">
                <a:solidFill>
                  <a:srgbClr val="222222"/>
                </a:solidFill>
                <a:effectLst/>
                <a:latin typeface="Bodoni MT" panose="02070603080606020203" pitchFamily="18" charset="0"/>
              </a:rPr>
              <a:t>Das deutsche Brot und die berühmten Brötchen</a:t>
            </a:r>
          </a:p>
          <a:p>
            <a:pPr marL="0" indent="0">
              <a:buNone/>
            </a:pPr>
            <a:r>
              <a:rPr lang="hr-HR" i="1" dirty="0">
                <a:solidFill>
                  <a:srgbClr val="222222"/>
                </a:solidFill>
                <a:latin typeface="Bodoni MT" panose="02070603080606020203" pitchFamily="18" charset="0"/>
              </a:rPr>
              <a:t>D</a:t>
            </a:r>
            <a:r>
              <a:rPr lang="en-US" i="1" dirty="0">
                <a:solidFill>
                  <a:srgbClr val="222222"/>
                </a:solidFill>
                <a:effectLst/>
                <a:latin typeface="Bodoni MT" panose="02070603080606020203" pitchFamily="18" charset="0"/>
              </a:rPr>
              <a:t>as </a:t>
            </a:r>
            <a:r>
              <a:rPr lang="en-US" i="1" dirty="0" err="1">
                <a:solidFill>
                  <a:srgbClr val="222222"/>
                </a:solidFill>
                <a:effectLst/>
                <a:latin typeface="Bodoni MT" panose="02070603080606020203" pitchFamily="18" charset="0"/>
              </a:rPr>
              <a:t>Franzbrötchen</a:t>
            </a:r>
            <a:endParaRPr lang="hr-HR" i="1" dirty="0">
              <a:solidFill>
                <a:srgbClr val="222222"/>
              </a:solidFill>
              <a:effectLst/>
              <a:latin typeface="Bodoni MT" panose="02070603080606020203" pitchFamily="18" charset="0"/>
            </a:endParaRPr>
          </a:p>
          <a:p>
            <a:pPr marL="0" indent="0">
              <a:buNone/>
            </a:pPr>
            <a:r>
              <a:rPr lang="en-US" i="1" dirty="0" err="1">
                <a:solidFill>
                  <a:srgbClr val="222222"/>
                </a:solidFill>
                <a:effectLst/>
                <a:latin typeface="Bodoni MT" panose="02070603080606020203" pitchFamily="18" charset="0"/>
              </a:rPr>
              <a:t>Knödel</a:t>
            </a:r>
            <a:r>
              <a:rPr lang="en-US" i="1" dirty="0">
                <a:solidFill>
                  <a:srgbClr val="222222"/>
                </a:solidFill>
                <a:effectLst/>
                <a:latin typeface="Bodoni MT" panose="02070603080606020203" pitchFamily="18" charset="0"/>
              </a:rPr>
              <a:t>: die deutsche </a:t>
            </a:r>
            <a:r>
              <a:rPr lang="en-US" i="1" dirty="0" err="1">
                <a:solidFill>
                  <a:srgbClr val="222222"/>
                </a:solidFill>
                <a:effectLst/>
                <a:latin typeface="Bodoni MT" panose="02070603080606020203" pitchFamily="18" charset="0"/>
              </a:rPr>
              <a:t>Kartoffelspezialität</a:t>
            </a:r>
            <a:endParaRPr lang="en-US" i="1" dirty="0">
              <a:solidFill>
                <a:srgbClr val="222222"/>
              </a:solidFill>
              <a:effectLst/>
              <a:latin typeface="Bodoni MT" panose="02070603080606020203" pitchFamily="18" charset="0"/>
            </a:endParaRPr>
          </a:p>
          <a:p>
            <a:pPr marL="0" indent="0">
              <a:buNone/>
            </a:pPr>
            <a:r>
              <a:rPr lang="en-US" i="1" dirty="0">
                <a:solidFill>
                  <a:srgbClr val="222222"/>
                </a:solidFill>
                <a:effectLst/>
                <a:latin typeface="Bodoni MT" panose="02070603080606020203" pitchFamily="18" charset="0"/>
              </a:rPr>
              <a:t>Der </a:t>
            </a:r>
            <a:r>
              <a:rPr lang="en-US" i="1" dirty="0" err="1">
                <a:solidFill>
                  <a:srgbClr val="222222"/>
                </a:solidFill>
                <a:effectLst/>
                <a:latin typeface="Bodoni MT" panose="02070603080606020203" pitchFamily="18" charset="0"/>
              </a:rPr>
              <a:t>Kartoffelsalat</a:t>
            </a:r>
            <a:endParaRPr lang="en-US" i="1" dirty="0">
              <a:solidFill>
                <a:srgbClr val="222222"/>
              </a:solidFill>
              <a:effectLst/>
              <a:latin typeface="Bodoni MT" panose="02070603080606020203" pitchFamily="18" charset="0"/>
            </a:endParaRPr>
          </a:p>
          <a:p>
            <a:pPr marL="0" indent="0">
              <a:buNone/>
            </a:pPr>
            <a:r>
              <a:rPr lang="de-DE" i="1" dirty="0">
                <a:solidFill>
                  <a:srgbClr val="222222"/>
                </a:solidFill>
                <a:effectLst/>
                <a:latin typeface="Bodoni MT" panose="02070603080606020203" pitchFamily="18" charset="0"/>
              </a:rPr>
              <a:t>Die Würste: Bratwurst, Rostbratwurst, Weißwurst, etc.</a:t>
            </a:r>
          </a:p>
          <a:p>
            <a:pPr marL="0" indent="0">
              <a:buNone/>
            </a:pPr>
            <a:r>
              <a:rPr lang="de-DE" i="1" dirty="0">
                <a:solidFill>
                  <a:srgbClr val="222222"/>
                </a:solidFill>
                <a:effectLst/>
                <a:latin typeface="Bodoni MT" panose="02070603080606020203" pitchFamily="18" charset="0"/>
              </a:rPr>
              <a:t>Sauerkraut: Deutschlands beliebtestes traditionelles Gericht</a:t>
            </a:r>
          </a:p>
          <a:p>
            <a:pPr marL="0" indent="0">
              <a:buNone/>
            </a:pPr>
            <a:endParaRPr lang="en-US" b="1" i="0" dirty="0">
              <a:solidFill>
                <a:srgbClr val="222222"/>
              </a:solidFill>
              <a:effectLst/>
              <a:latin typeface="Playfair Display"/>
            </a:endParaRPr>
          </a:p>
          <a:p>
            <a:pPr marL="0" indent="0">
              <a:buNone/>
            </a:pPr>
            <a:endParaRPr lang="de-DE" i="1" dirty="0">
              <a:solidFill>
                <a:srgbClr val="222222"/>
              </a:solidFill>
              <a:effectLst/>
              <a:latin typeface="Bodoni MT" panose="02070603080606020203" pitchFamily="18" charset="0"/>
            </a:endParaRPr>
          </a:p>
          <a:p>
            <a:pPr marL="0" indent="0">
              <a:buNone/>
            </a:pPr>
            <a:endParaRPr lang="en-US" dirty="0"/>
          </a:p>
        </p:txBody>
      </p:sp>
      <p:pic>
        <p:nvPicPr>
          <p:cNvPr id="10242" name="Picture 2" descr="Cartoon Pretzel 3D Model $14 - .obj .fbx .max - Free3D">
            <a:extLst>
              <a:ext uri="{FF2B5EF4-FFF2-40B4-BE49-F238E27FC236}">
                <a16:creationId xmlns:a16="http://schemas.microsoft.com/office/drawing/2014/main" id="{753A6699-74D7-47ED-B90F-707E74E4E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49" y="2006600"/>
            <a:ext cx="781051" cy="7524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ow Bread is made , Short Animation Video for Kids. - YouTube | Colorful  drawings, Illustration, Aesthetic stickers">
            <a:extLst>
              <a:ext uri="{FF2B5EF4-FFF2-40B4-BE49-F238E27FC236}">
                <a16:creationId xmlns:a16="http://schemas.microsoft.com/office/drawing/2014/main" id="{5D7085D1-8067-450D-B06C-2296C511D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58100" y="2878139"/>
            <a:ext cx="1001182" cy="750886"/>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088930ED-8D9F-4D02-8D43-35C739DF6AA8}"/>
              </a:ext>
            </a:extLst>
          </p:cNvPr>
          <p:cNvPicPr>
            <a:picLocks noChangeAspect="1"/>
          </p:cNvPicPr>
          <p:nvPr/>
        </p:nvPicPr>
        <p:blipFill>
          <a:blip r:embed="rId4"/>
          <a:stretch>
            <a:fillRect/>
          </a:stretch>
        </p:blipFill>
        <p:spPr>
          <a:xfrm>
            <a:off x="7658100" y="2808288"/>
            <a:ext cx="1447800" cy="1047750"/>
          </a:xfrm>
          <a:prstGeom prst="rect">
            <a:avLst/>
          </a:prstGeom>
        </p:spPr>
      </p:pic>
      <p:pic>
        <p:nvPicPr>
          <p:cNvPr id="9" name="Picture 6" descr="Mashed Potato Png Cartoon, Transparent Png , Transparent Png Image - PNGitem">
            <a:extLst>
              <a:ext uri="{FF2B5EF4-FFF2-40B4-BE49-F238E27FC236}">
                <a16:creationId xmlns:a16="http://schemas.microsoft.com/office/drawing/2014/main" id="{A7C72A88-D5FC-4D04-BC37-5F46D2B283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5395" y="3905251"/>
            <a:ext cx="984357" cy="681038"/>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a:extLst>
              <a:ext uri="{FF2B5EF4-FFF2-40B4-BE49-F238E27FC236}">
                <a16:creationId xmlns:a16="http://schemas.microsoft.com/office/drawing/2014/main" id="{DEBB1082-3756-45B1-83B1-355CF9EDCDDF}"/>
              </a:ext>
            </a:extLst>
          </p:cNvPr>
          <p:cNvPicPr>
            <a:picLocks noChangeAspect="1"/>
          </p:cNvPicPr>
          <p:nvPr/>
        </p:nvPicPr>
        <p:blipFill>
          <a:blip r:embed="rId6"/>
          <a:stretch>
            <a:fillRect/>
          </a:stretch>
        </p:blipFill>
        <p:spPr>
          <a:xfrm>
            <a:off x="6775395" y="3832224"/>
            <a:ext cx="1181649" cy="761998"/>
          </a:xfrm>
          <a:prstGeom prst="rect">
            <a:avLst/>
          </a:prstGeom>
        </p:spPr>
      </p:pic>
      <p:pic>
        <p:nvPicPr>
          <p:cNvPr id="10248" name="Picture 8" descr="35,108 BEST Sausage Cartoon IMAGES, STOCK PHOTOS &amp; VECTORS | Adobe Stock">
            <a:extLst>
              <a:ext uri="{FF2B5EF4-FFF2-40B4-BE49-F238E27FC236}">
                <a16:creationId xmlns:a16="http://schemas.microsoft.com/office/drawing/2014/main" id="{88565436-CCC9-4ADE-A0A6-B600B0D0FB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904966">
            <a:off x="8906418" y="4504516"/>
            <a:ext cx="761999" cy="761999"/>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116 Sour Cabbage Illustrations &amp; Clip Art - iStock">
            <a:extLst>
              <a:ext uri="{FF2B5EF4-FFF2-40B4-BE49-F238E27FC236}">
                <a16:creationId xmlns:a16="http://schemas.microsoft.com/office/drawing/2014/main" id="{941A7457-0311-40C9-A061-F6C51BABC9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9750" y="5041886"/>
            <a:ext cx="1199269" cy="71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68853"/>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3884</TotalTime>
  <Words>566</Words>
  <Application>Microsoft Office PowerPoint</Application>
  <PresentationFormat>Široki zaslon</PresentationFormat>
  <Paragraphs>61</Paragraphs>
  <Slides>13</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13</vt:i4>
      </vt:variant>
    </vt:vector>
  </HeadingPairs>
  <TitlesOfParts>
    <vt:vector size="19" baseType="lpstr">
      <vt:lpstr>Arial</vt:lpstr>
      <vt:lpstr>Bodoni MT</vt:lpstr>
      <vt:lpstr>Calibri</vt:lpstr>
      <vt:lpstr>Calibri Light</vt:lpstr>
      <vt:lpstr>Playfair Display</vt:lpstr>
      <vt:lpstr>Tema sustava Office</vt:lpstr>
      <vt:lpstr>PowerPoint prezentacija</vt:lpstr>
      <vt:lpstr>PowerPoint prezentacija</vt:lpstr>
      <vt:lpstr>PowerPoint prezentacija</vt:lpstr>
      <vt:lpstr>PowerPoint prezentacija</vt:lpstr>
      <vt:lpstr>Duel der Brüder</vt:lpstr>
      <vt:lpstr>PowerPoint prezentacija</vt:lpstr>
      <vt:lpstr>PowerPoint prezentacija</vt:lpstr>
      <vt:lpstr>Die deutsche Küche</vt:lpstr>
      <vt:lpstr>7 typische deutsche Gerichte &amp; leckere Spezialitäten </vt:lpstr>
      <vt:lpstr>Schloss Neuschwanstein</vt:lpstr>
      <vt:lpstr>PowerPoint prezentacija</vt:lpstr>
      <vt:lpstr>Der deutschen Automobilindustrie</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Lenovo</dc:creator>
  <cp:lastModifiedBy>Lenovo</cp:lastModifiedBy>
  <cp:revision>25</cp:revision>
  <dcterms:created xsi:type="dcterms:W3CDTF">2021-05-18T18:03:46Z</dcterms:created>
  <dcterms:modified xsi:type="dcterms:W3CDTF">2021-05-21T11:34:02Z</dcterms:modified>
</cp:coreProperties>
</file>